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1902" r:id="rId3"/>
    <p:sldId id="1781" r:id="rId4"/>
    <p:sldId id="1957" r:id="rId5"/>
    <p:sldId id="1936" r:id="rId6"/>
    <p:sldId id="1959" r:id="rId7"/>
    <p:sldId id="1975" r:id="rId8"/>
    <p:sldId id="1960" r:id="rId9"/>
    <p:sldId id="1974" r:id="rId10"/>
    <p:sldId id="1976" r:id="rId11"/>
    <p:sldId id="1937" r:id="rId12"/>
    <p:sldId id="1977" r:id="rId13"/>
    <p:sldId id="186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30BB"/>
    <a:srgbClr val="3630C2"/>
    <a:srgbClr val="6930C3"/>
    <a:srgbClr val="F2F2F2"/>
    <a:srgbClr val="F7EBFB"/>
    <a:srgbClr val="305CC2"/>
    <a:srgbClr val="EFEBFB"/>
    <a:srgbClr val="FDFEFF"/>
    <a:srgbClr val="F7F4FD"/>
    <a:srgbClr val="F0E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65" autoAdjust="0"/>
    <p:restoredTop sz="83097"/>
  </p:normalViewPr>
  <p:slideViewPr>
    <p:cSldViewPr snapToGrid="0" snapToObjects="1">
      <p:cViewPr varScale="1">
        <p:scale>
          <a:sx n="90" d="100"/>
          <a:sy n="90" d="100"/>
        </p:scale>
        <p:origin x="1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351A354-8120-534B-908F-60D045C384EE}" type="datetimeFigureOut">
              <a:rPr kumimoji="1" lang="zh-CN" altLang="en-US" smtClean="0"/>
              <a:pPr/>
              <a:t>2021/11/28</a:t>
            </a:fld>
            <a:endParaRPr kumimoji="1"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C359282-EDF5-A64C-BF45-566857BD5D54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4539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59282-EDF5-A64C-BF45-566857BD5D54}" type="slidenum">
              <a:rPr kumimoji="1" lang="zh-CN" altLang="en-US" smtClean="0"/>
              <a:pPr/>
              <a:t>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1372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740C8-4B68-4D45-80D7-49A27CCE6D1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345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59282-EDF5-A64C-BF45-566857BD5D54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2425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740C8-4B68-4D45-80D7-49A27CCE6D1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449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59282-EDF5-A64C-BF45-566857BD5D54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6624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59282-EDF5-A64C-BF45-566857BD5D54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4510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740C8-4B68-4D45-80D7-49A27CCE6D1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575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740C8-4B68-4D45-80D7-49A27CCE6D1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74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59282-EDF5-A64C-BF45-566857BD5D54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441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740C8-4B68-4D45-80D7-49A27CCE6D1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509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740C8-4B68-4D45-80D7-49A27CCE6D1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731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740C8-4B68-4D45-80D7-49A27CCE6D1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91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740C8-4B68-4D45-80D7-49A27CCE6D1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13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431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1CF8D3-ED4F-C04D-BE69-08C41E0B3E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23000"/>
            <a:ext cx="2743200" cy="365125"/>
          </a:xfrm>
        </p:spPr>
        <p:txBody>
          <a:bodyPr/>
          <a:lstStyle/>
          <a:p>
            <a:fld id="{BAFA6DD6-414D-9E43-B1E6-539647A9D822}" type="datetime1">
              <a:rPr kumimoji="1" lang="zh-CN" altLang="en-US" smtClean="0"/>
              <a:t>2021/11/28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2AE2CBB-1C54-2449-8EE6-61EED6C11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2300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60DBC4-41EE-974A-9812-4A93062B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9917" y="6220534"/>
            <a:ext cx="2743200" cy="365125"/>
          </a:xfrm>
        </p:spPr>
        <p:txBody>
          <a:bodyPr/>
          <a:lstStyle/>
          <a:p>
            <a:fld id="{D57B2D7D-324D-9543-900C-8C344F1A6E8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6BB7182-8811-4CCA-BF91-C572421CB4FE}"/>
              </a:ext>
            </a:extLst>
          </p:cNvPr>
          <p:cNvGrpSpPr/>
          <p:nvPr userDrawn="1"/>
        </p:nvGrpSpPr>
        <p:grpSpPr>
          <a:xfrm>
            <a:off x="0" y="6603691"/>
            <a:ext cx="12192000" cy="254309"/>
            <a:chOff x="0" y="6603691"/>
            <a:chExt cx="12192000" cy="254309"/>
          </a:xfr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A9E1BCA-F1F5-412B-9098-F9FED7C8B15B}"/>
                </a:ext>
              </a:extLst>
            </p:cNvPr>
            <p:cNvSpPr/>
            <p:nvPr/>
          </p:nvSpPr>
          <p:spPr>
            <a:xfrm>
              <a:off x="0" y="6603691"/>
              <a:ext cx="12192000" cy="195943"/>
            </a:xfrm>
            <a:prstGeom prst="rect">
              <a:avLst/>
            </a:prstGeom>
            <a:solidFill>
              <a:srgbClr val="8CC4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256B82-928D-4C09-B57B-C2049B31051B}"/>
                </a:ext>
              </a:extLst>
            </p:cNvPr>
            <p:cNvSpPr/>
            <p:nvPr/>
          </p:nvSpPr>
          <p:spPr>
            <a:xfrm>
              <a:off x="0" y="6662057"/>
              <a:ext cx="12192000" cy="195943"/>
            </a:xfrm>
            <a:prstGeom prst="rect">
              <a:avLst/>
            </a:prstGeom>
            <a:solidFill>
              <a:srgbClr val="693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1D2E806-A372-4215-B51B-5F894524988E}"/>
              </a:ext>
            </a:extLst>
          </p:cNvPr>
          <p:cNvGrpSpPr/>
          <p:nvPr userDrawn="1"/>
        </p:nvGrpSpPr>
        <p:grpSpPr>
          <a:xfrm>
            <a:off x="0" y="330441"/>
            <a:ext cx="519816" cy="427205"/>
            <a:chOff x="0" y="330441"/>
            <a:chExt cx="519816" cy="427205"/>
          </a:xfr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五边形 21">
              <a:extLst>
                <a:ext uri="{FF2B5EF4-FFF2-40B4-BE49-F238E27FC236}">
                  <a16:creationId xmlns:a16="http://schemas.microsoft.com/office/drawing/2014/main" id="{755B0FEA-5AC2-4269-9A9F-618641A9A96F}"/>
                </a:ext>
              </a:extLst>
            </p:cNvPr>
            <p:cNvSpPr/>
            <p:nvPr/>
          </p:nvSpPr>
          <p:spPr>
            <a:xfrm>
              <a:off x="102373" y="330441"/>
              <a:ext cx="417443" cy="427205"/>
            </a:xfrm>
            <a:prstGeom prst="homePlate">
              <a:avLst>
                <a:gd name="adj" fmla="val 25183"/>
              </a:avLst>
            </a:prstGeom>
            <a:solidFill>
              <a:srgbClr val="8CC4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10" name="五边形 22">
              <a:extLst>
                <a:ext uri="{FF2B5EF4-FFF2-40B4-BE49-F238E27FC236}">
                  <a16:creationId xmlns:a16="http://schemas.microsoft.com/office/drawing/2014/main" id="{170821C5-A7C2-45F7-85D2-FD1A011DC32A}"/>
                </a:ext>
              </a:extLst>
            </p:cNvPr>
            <p:cNvSpPr/>
            <p:nvPr/>
          </p:nvSpPr>
          <p:spPr>
            <a:xfrm>
              <a:off x="0" y="330441"/>
              <a:ext cx="417443" cy="427205"/>
            </a:xfrm>
            <a:prstGeom prst="homePlate">
              <a:avLst>
                <a:gd name="adj" fmla="val 25183"/>
              </a:avLst>
            </a:prstGeom>
            <a:solidFill>
              <a:srgbClr val="693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9D391E2-5ABD-4AC8-B285-547110238D28}"/>
              </a:ext>
            </a:extLst>
          </p:cNvPr>
          <p:cNvGrpSpPr/>
          <p:nvPr userDrawn="1"/>
        </p:nvGrpSpPr>
        <p:grpSpPr>
          <a:xfrm>
            <a:off x="611256" y="808446"/>
            <a:ext cx="9193144" cy="0"/>
            <a:chOff x="611256" y="808446"/>
            <a:chExt cx="9193144" cy="0"/>
          </a:xfrm>
        </p:grpSpPr>
        <p:cxnSp>
          <p:nvCxnSpPr>
            <p:cNvPr id="12" name="直线连接符 24">
              <a:extLst>
                <a:ext uri="{FF2B5EF4-FFF2-40B4-BE49-F238E27FC236}">
                  <a16:creationId xmlns:a16="http://schemas.microsoft.com/office/drawing/2014/main" id="{3CB5A024-8069-453D-BDF4-8484CBC5494F}"/>
                </a:ext>
              </a:extLst>
            </p:cNvPr>
            <p:cNvCxnSpPr/>
            <p:nvPr/>
          </p:nvCxnSpPr>
          <p:spPr>
            <a:xfrm>
              <a:off x="1779656" y="808446"/>
              <a:ext cx="8024744" cy="0"/>
            </a:xfrm>
            <a:prstGeom prst="line">
              <a:avLst/>
            </a:prstGeom>
            <a:ln w="28575">
              <a:solidFill>
                <a:srgbClr val="8CC4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25">
              <a:extLst>
                <a:ext uri="{FF2B5EF4-FFF2-40B4-BE49-F238E27FC236}">
                  <a16:creationId xmlns:a16="http://schemas.microsoft.com/office/drawing/2014/main" id="{798BBB38-6E37-4E8C-BD79-712757607E5C}"/>
                </a:ext>
              </a:extLst>
            </p:cNvPr>
            <p:cNvCxnSpPr/>
            <p:nvPr/>
          </p:nvCxnSpPr>
          <p:spPr>
            <a:xfrm>
              <a:off x="611256" y="808446"/>
              <a:ext cx="8024744" cy="0"/>
            </a:xfrm>
            <a:prstGeom prst="line">
              <a:avLst/>
            </a:prstGeom>
            <a:ln w="28575">
              <a:solidFill>
                <a:srgbClr val="6930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11B0916A-88AD-4E78-92AB-C5B65A2246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1256" y="317982"/>
            <a:ext cx="2852063" cy="4524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2600" b="0" dirty="0" smtClean="0">
                <a:latin typeface="汉仪菱心体简" panose="02010400000101010101" pitchFamily="2" charset="-122"/>
                <a:ea typeface="汉仪菱心体简" panose="02010400000101010101" pitchFamily="2" charset="-122"/>
              </a:defRPr>
            </a:lvl1pPr>
          </a:lstStyle>
          <a:p>
            <a:pPr marL="0" lvl="0"/>
            <a:r>
              <a:rPr lang="zh-CN" altLang="en-US" dirty="0"/>
              <a:t>编辑母版文本样式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6F460FB-6D3C-4F4F-9502-2AEF392E8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5535" y="252567"/>
            <a:ext cx="1850739" cy="60210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CDFD7EF-8494-D441-9D90-512560D0F0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5535" y="252567"/>
            <a:ext cx="1850739" cy="60210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29C1E9E-F140-5C48-9C5A-66B6D27F2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5847" y="198177"/>
            <a:ext cx="546619" cy="60638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59FA5A3-B789-364A-A81D-970C3375C12C}"/>
              </a:ext>
            </a:extLst>
          </p:cNvPr>
          <p:cNvSpPr txBox="1"/>
          <p:nvPr userDrawn="1"/>
        </p:nvSpPr>
        <p:spPr>
          <a:xfrm>
            <a:off x="10652467" y="158229"/>
            <a:ext cx="1374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0" dirty="0">
                <a:solidFill>
                  <a:srgbClr val="6931C3"/>
                </a:solidFill>
                <a:latin typeface="Bahnschrift SemiBold SemiConden" panose="020B0502040204020203" pitchFamily="34" charset="0"/>
                <a:ea typeface="汉仪菱心体简" panose="02010400000101010101" pitchFamily="2" charset="-122"/>
              </a:rPr>
              <a:t>THUBA</a:t>
            </a:r>
            <a:endParaRPr lang="zh-CN" altLang="en-US" sz="3600" b="0" dirty="0">
              <a:solidFill>
                <a:srgbClr val="6931C3"/>
              </a:solidFill>
              <a:latin typeface="Bahnschrift SemiBold SemiConden" panose="020B0502040204020203" pitchFamily="34" charset="0"/>
              <a:ea typeface="汉仪菱心体简" panose="02010400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3690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35AAD4-90F3-3A4B-A57F-1DD054418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FEA94C0-7DE4-7F45-8AB5-038482721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E6C026-1744-984A-8673-8BDB5B7FF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C40D8-4189-E541-9161-1D4C7AFFA6CA}" type="datetime1">
              <a:rPr kumimoji="1" lang="zh-CN" altLang="en-US" smtClean="0"/>
              <a:t>2021/11/28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97258F-389B-2E4C-BD2B-0BB033F17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D915C6-67B9-AC41-ABDD-6EB0AE1B7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2D7D-324D-9543-900C-8C344F1A6E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9361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87E903F-A4B0-074E-B0AE-ABD04759E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207EB9-EB95-BA47-AA04-AED2CD9B6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5A1284-1244-1248-BDC5-A77F3C32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1709C42-7700-0846-9268-0ADF94799C38}" type="datetime1">
              <a:rPr kumimoji="1" lang="zh-CN" altLang="en-US" smtClean="0"/>
              <a:pPr/>
              <a:t>2021/11/28</a:t>
            </a:fld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8F5BA2-2454-114F-BA1B-A3A4D14AF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61DE2F-D49E-624A-AA3C-9D4E5E414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9917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57B2D7D-324D-9543-900C-8C344F1A6E84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1858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mp"/><Relationship Id="rId3" Type="http://schemas.openxmlformats.org/officeDocument/2006/relationships/image" Target="../media/image9.tmp"/><Relationship Id="rId7" Type="http://schemas.openxmlformats.org/officeDocument/2006/relationships/image" Target="../media/image13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mp"/><Relationship Id="rId5" Type="http://schemas.openxmlformats.org/officeDocument/2006/relationships/image" Target="../media/image11.tmp"/><Relationship Id="rId10" Type="http://schemas.openxmlformats.org/officeDocument/2006/relationships/image" Target="../media/image16.tmp"/><Relationship Id="rId4" Type="http://schemas.openxmlformats.org/officeDocument/2006/relationships/image" Target="../media/image10.tmp"/><Relationship Id="rId9" Type="http://schemas.openxmlformats.org/officeDocument/2006/relationships/image" Target="../media/image15.t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六边形 22">
            <a:extLst>
              <a:ext uri="{FF2B5EF4-FFF2-40B4-BE49-F238E27FC236}">
                <a16:creationId xmlns:a16="http://schemas.microsoft.com/office/drawing/2014/main" id="{9A3A9C6F-CD2B-084C-81B1-C12B9498EB9D}"/>
              </a:ext>
            </a:extLst>
          </p:cNvPr>
          <p:cNvSpPr/>
          <p:nvPr/>
        </p:nvSpPr>
        <p:spPr>
          <a:xfrm rot="5400000">
            <a:off x="10593062" y="2669151"/>
            <a:ext cx="952499" cy="821120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F59571E9-3034-5043-ADF0-B45F91C0E9B0}"/>
              </a:ext>
            </a:extLst>
          </p:cNvPr>
          <p:cNvSpPr/>
          <p:nvPr/>
        </p:nvSpPr>
        <p:spPr>
          <a:xfrm rot="5400000">
            <a:off x="845218" y="2761131"/>
            <a:ext cx="952499" cy="821120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AE216D42-C952-944A-8AB2-903FCE5A6C9D}"/>
              </a:ext>
            </a:extLst>
          </p:cNvPr>
          <p:cNvSpPr/>
          <p:nvPr/>
        </p:nvSpPr>
        <p:spPr>
          <a:xfrm rot="5400000">
            <a:off x="9798224" y="2993955"/>
            <a:ext cx="1181100" cy="1018190"/>
          </a:xfrm>
          <a:prstGeom prst="hexagon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E193DE98-30D3-3F45-9EDD-9727CEC23CF4}"/>
              </a:ext>
            </a:extLst>
          </p:cNvPr>
          <p:cNvSpPr/>
          <p:nvPr/>
        </p:nvSpPr>
        <p:spPr>
          <a:xfrm rot="5400000">
            <a:off x="1255543" y="2218702"/>
            <a:ext cx="1181100" cy="1018190"/>
          </a:xfrm>
          <a:prstGeom prst="hexagon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E9BCA75-32E8-CD48-9617-272AEF9359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alphaModFix amt="70000"/>
          </a:blip>
          <a:srcRect t="39895"/>
          <a:stretch/>
        </p:blipFill>
        <p:spPr>
          <a:xfrm>
            <a:off x="-195949" y="4826832"/>
            <a:ext cx="12969017" cy="2351897"/>
          </a:xfrm>
          <a:prstGeom prst="rect">
            <a:avLst/>
          </a:prstGeom>
        </p:spPr>
      </p:pic>
      <p:sp>
        <p:nvSpPr>
          <p:cNvPr id="28" name="圆角矩形 27">
            <a:extLst>
              <a:ext uri="{FF2B5EF4-FFF2-40B4-BE49-F238E27FC236}">
                <a16:creationId xmlns:a16="http://schemas.microsoft.com/office/drawing/2014/main" id="{BF02BA4D-2E95-5B40-8271-2B1588154721}"/>
              </a:ext>
            </a:extLst>
          </p:cNvPr>
          <p:cNvSpPr/>
          <p:nvPr/>
        </p:nvSpPr>
        <p:spPr>
          <a:xfrm>
            <a:off x="9460527" y="6188725"/>
            <a:ext cx="2550826" cy="463787"/>
          </a:xfrm>
          <a:prstGeom prst="roundRect">
            <a:avLst>
              <a:gd name="adj" fmla="val 5000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2020.11</a:t>
            </a:r>
            <a:endParaRPr kumimoji="1" lang="zh-CN" altLang="en-US" sz="1600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1D8C74F0-A94A-224A-8927-099E9D7B73F1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981421" y="4967191"/>
            <a:ext cx="950776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C65117A-961D-BF4B-85C6-43EEE186AF5B}"/>
              </a:ext>
            </a:extLst>
          </p:cNvPr>
          <p:cNvSpPr txBox="1"/>
          <p:nvPr/>
        </p:nvSpPr>
        <p:spPr>
          <a:xfrm>
            <a:off x="3932197" y="4767136"/>
            <a:ext cx="4378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Let People make best use of data</a:t>
            </a:r>
            <a:endParaRPr kumimoji="1"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420DF5E6-8534-A541-9B91-9360B25AFFC8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8310282" y="4967191"/>
            <a:ext cx="1401257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6F1FBB31-0B45-6242-8E17-A709BEB16C3D}"/>
              </a:ext>
            </a:extLst>
          </p:cNvPr>
          <p:cNvSpPr txBox="1"/>
          <p:nvPr/>
        </p:nvSpPr>
        <p:spPr>
          <a:xfrm>
            <a:off x="4075841" y="2418695"/>
            <a:ext cx="4099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9600" b="1" dirty="0" err="1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gency FB" panose="020B0503020202020204" pitchFamily="34" charset="0"/>
                <a:ea typeface="汉仪菱心体简" panose="02010400000101010101" pitchFamily="2" charset="-122"/>
              </a:rPr>
              <a:t>DataFi</a:t>
            </a:r>
            <a:endParaRPr kumimoji="1" lang="en-US" altLang="zh-CN" sz="9600" b="1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gency FB" panose="020B0503020202020204" pitchFamily="34" charset="0"/>
              <a:ea typeface="汉仪菱心体简" panose="02010400000101010101" pitchFamily="2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9E0B736-B51B-034B-932C-90F1095BF964}"/>
              </a:ext>
            </a:extLst>
          </p:cNvPr>
          <p:cNvGrpSpPr/>
          <p:nvPr/>
        </p:nvGrpSpPr>
        <p:grpSpPr>
          <a:xfrm>
            <a:off x="3001725" y="1527248"/>
            <a:ext cx="6188550" cy="474916"/>
            <a:chOff x="3001725" y="1204686"/>
            <a:chExt cx="6188550" cy="47491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5044541-D74F-F545-A54C-3065E0654223}"/>
                </a:ext>
              </a:extLst>
            </p:cNvPr>
            <p:cNvSpPr/>
            <p:nvPr/>
          </p:nvSpPr>
          <p:spPr>
            <a:xfrm>
              <a:off x="3001725" y="1204686"/>
              <a:ext cx="6188550" cy="47491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FFFFF"/>
                </a:gs>
                <a:gs pos="75000">
                  <a:srgbClr val="FFFFFF">
                    <a:alpha val="80000"/>
                  </a:srgbClr>
                </a:gs>
                <a:gs pos="250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ea typeface="PingFang SC Medium" panose="020B0400000000000000" pitchFamily="34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8A9BFE7-2178-3E4E-A83C-48A62568826C}"/>
                </a:ext>
              </a:extLst>
            </p:cNvPr>
            <p:cNvSpPr txBox="1"/>
            <p:nvPr/>
          </p:nvSpPr>
          <p:spPr>
            <a:xfrm>
              <a:off x="4411570" y="1242089"/>
              <a:ext cx="336886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en-US" altLang="zh-CN" sz="2000" dirty="0" err="1">
                  <a:ln w="0"/>
                  <a:solidFill>
                    <a:srgbClr val="8F2EC2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Chainlink</a:t>
              </a:r>
              <a:r>
                <a:rPr kumimoji="1" lang="en-US" altLang="zh-CN" sz="2000" dirty="0">
                  <a:ln w="0"/>
                  <a:solidFill>
                    <a:srgbClr val="8F2EC2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Fall Hackathon</a:t>
              </a:r>
              <a:endParaRPr kumimoji="1" lang="zh-CN" altLang="en-US" sz="2800" dirty="0">
                <a:ln w="0"/>
                <a:solidFill>
                  <a:srgbClr val="8F2EC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90C1E590-9093-EF4B-B834-9FC43018BAA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0174561" y="131581"/>
            <a:ext cx="1836791" cy="6875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5509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56FFF4-C1B0-CE46-B475-F4211FA433EC}"/>
              </a:ext>
            </a:extLst>
          </p:cNvPr>
          <p:cNvGrpSpPr/>
          <p:nvPr/>
        </p:nvGrpSpPr>
        <p:grpSpPr>
          <a:xfrm>
            <a:off x="611256" y="808446"/>
            <a:ext cx="9193144" cy="0"/>
            <a:chOff x="611256" y="808446"/>
            <a:chExt cx="9193144" cy="0"/>
          </a:xfrm>
        </p:grpSpPr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8FD1C2F8-8DE8-8D4C-A712-B75F01ABF92B}"/>
                </a:ext>
              </a:extLst>
            </p:cNvPr>
            <p:cNvCxnSpPr/>
            <p:nvPr/>
          </p:nvCxnSpPr>
          <p:spPr>
            <a:xfrm>
              <a:off x="1779656" y="808446"/>
              <a:ext cx="8024744" cy="0"/>
            </a:xfrm>
            <a:prstGeom prst="line">
              <a:avLst/>
            </a:prstGeom>
            <a:ln w="28575">
              <a:solidFill>
                <a:srgbClr val="8CC4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1BA79899-0D0E-C642-94BD-847566C111BE}"/>
                </a:ext>
              </a:extLst>
            </p:cNvPr>
            <p:cNvCxnSpPr/>
            <p:nvPr/>
          </p:nvCxnSpPr>
          <p:spPr>
            <a:xfrm>
              <a:off x="611256" y="808446"/>
              <a:ext cx="8024744" cy="0"/>
            </a:xfrm>
            <a:prstGeom prst="line">
              <a:avLst/>
            </a:prstGeom>
            <a:ln w="28575">
              <a:solidFill>
                <a:srgbClr val="6930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400CCB90-CBB7-CC4B-8E9B-B429F9B8147B}"/>
              </a:ext>
            </a:extLst>
          </p:cNvPr>
          <p:cNvSpPr txBox="1"/>
          <p:nvPr/>
        </p:nvSpPr>
        <p:spPr>
          <a:xfrm>
            <a:off x="585242" y="274685"/>
            <a:ext cx="43870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b="1" dirty="0">
                <a:latin typeface="汉仪菱心体简" panose="02010400000101010101" pitchFamily="2" charset="-122"/>
                <a:ea typeface="汉仪菱心体简" panose="02010400000101010101" pitchFamily="2" charset="-122"/>
              </a:rPr>
              <a:t>Scholarship Verification </a:t>
            </a:r>
            <a:r>
              <a:rPr lang="en-US" altLang="zh-CN" sz="2600" b="1" dirty="0" err="1">
                <a:latin typeface="汉仪菱心体简" panose="02010400000101010101" pitchFamily="2" charset="-122"/>
                <a:ea typeface="汉仪菱心体简" panose="02010400000101010101" pitchFamily="2" charset="-122"/>
              </a:rPr>
              <a:t>Con’t</a:t>
            </a:r>
            <a:endParaRPr lang="zh-CN" altLang="en-US" sz="2600" b="1" dirty="0">
              <a:latin typeface="汉仪菱心体简" panose="02010400000101010101" pitchFamily="2" charset="-122"/>
              <a:ea typeface="汉仪菱心体简" panose="02010400000101010101" pitchFamily="2" charset="-122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EBDC0CA-E6BD-DB43-B751-5536C2F7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2D7D-324D-9543-900C-8C344F1A6E84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9BF3FE9-80D2-CD4F-BC62-160430D6B6A8}"/>
              </a:ext>
            </a:extLst>
          </p:cNvPr>
          <p:cNvSpPr/>
          <p:nvPr/>
        </p:nvSpPr>
        <p:spPr>
          <a:xfrm>
            <a:off x="750377" y="1162118"/>
            <a:ext cx="4655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>
              <a:effectLst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A3313B-04FE-5F40-B1C8-DE87E4DD0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10" y="1154356"/>
            <a:ext cx="8391235" cy="506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6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C902B68-032B-B146-9FEC-8A636DFF2FD3}"/>
              </a:ext>
            </a:extLst>
          </p:cNvPr>
          <p:cNvSpPr/>
          <p:nvPr/>
        </p:nvSpPr>
        <p:spPr>
          <a:xfrm flipH="1">
            <a:off x="-789211" y="345478"/>
            <a:ext cx="9862456" cy="6858000"/>
          </a:xfrm>
          <a:prstGeom prst="parallelogram">
            <a:avLst>
              <a:gd name="adj" fmla="val 49762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EF7B99AA-E748-C842-ACF1-73E0B7A0B8FB}"/>
              </a:ext>
            </a:extLst>
          </p:cNvPr>
          <p:cNvSpPr/>
          <p:nvPr/>
        </p:nvSpPr>
        <p:spPr>
          <a:xfrm>
            <a:off x="0" y="5731329"/>
            <a:ext cx="522514" cy="1126671"/>
          </a:xfrm>
          <a:prstGeom prst="rt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DEAA6D56-3B03-F343-98FE-F84ABFD0A1FA}"/>
              </a:ext>
            </a:extLst>
          </p:cNvPr>
          <p:cNvSpPr/>
          <p:nvPr/>
        </p:nvSpPr>
        <p:spPr>
          <a:xfrm rot="10800000">
            <a:off x="10940143" y="-2"/>
            <a:ext cx="1251857" cy="2699317"/>
          </a:xfrm>
          <a:prstGeom prst="rt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3CCE2649-3E6D-474A-BE31-234B7B5006D3}"/>
              </a:ext>
            </a:extLst>
          </p:cNvPr>
          <p:cNvCxnSpPr>
            <a:cxnSpLocks/>
          </p:cNvCxnSpPr>
          <p:nvPr/>
        </p:nvCxnSpPr>
        <p:spPr>
          <a:xfrm>
            <a:off x="-163290" y="1877785"/>
            <a:ext cx="1289957" cy="266155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2B7BA3B5-EF64-FB4E-B80E-0EB1EDA54E47}"/>
              </a:ext>
            </a:extLst>
          </p:cNvPr>
          <p:cNvCxnSpPr/>
          <p:nvPr/>
        </p:nvCxnSpPr>
        <p:spPr>
          <a:xfrm>
            <a:off x="8049984" y="4196441"/>
            <a:ext cx="1289957" cy="266155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F47ABB0-3EA9-CF47-946A-6D61C561E82C}"/>
              </a:ext>
            </a:extLst>
          </p:cNvPr>
          <p:cNvGrpSpPr/>
          <p:nvPr/>
        </p:nvGrpSpPr>
        <p:grpSpPr>
          <a:xfrm>
            <a:off x="1974994" y="3342444"/>
            <a:ext cx="5017155" cy="890887"/>
            <a:chOff x="1432342" y="2253871"/>
            <a:chExt cx="5017155" cy="890887"/>
          </a:xfrm>
        </p:grpSpPr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193E7AEE-E104-1E44-B518-0DCFEF8B55BE}"/>
                </a:ext>
              </a:extLst>
            </p:cNvPr>
            <p:cNvSpPr/>
            <p:nvPr/>
          </p:nvSpPr>
          <p:spPr>
            <a:xfrm>
              <a:off x="1769497" y="2253871"/>
              <a:ext cx="4680000" cy="890887"/>
            </a:xfrm>
            <a:prstGeom prst="roundRect">
              <a:avLst/>
            </a:prstGeom>
            <a:solidFill>
              <a:srgbClr val="CAC3F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zh-CN" altLang="en-US" sz="2400" b="1" dirty="0">
                  <a:solidFill>
                    <a:srgbClr val="6930C3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       </a:t>
              </a:r>
              <a:r>
                <a:rPr kumimoji="1" lang="en-US" altLang="zh-CN" sz="2400" b="1" dirty="0" err="1">
                  <a:solidFill>
                    <a:srgbClr val="6930C3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DataFi</a:t>
              </a:r>
              <a:endParaRPr kumimoji="1" lang="zh-CN" altLang="en-US" sz="2400" b="1" dirty="0">
                <a:solidFill>
                  <a:srgbClr val="6930C3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30603ED-6C50-784E-87F0-1410F9A44C25}"/>
                </a:ext>
              </a:extLst>
            </p:cNvPr>
            <p:cNvSpPr/>
            <p:nvPr/>
          </p:nvSpPr>
          <p:spPr>
            <a:xfrm>
              <a:off x="1432342" y="2253871"/>
              <a:ext cx="890887" cy="890887"/>
            </a:xfrm>
            <a:prstGeom prst="ellipse">
              <a:avLst/>
            </a:prstGeom>
            <a:solidFill>
              <a:srgbClr val="6930C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b="1"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2</a:t>
              </a:r>
              <a:endParaRPr kumimoji="1" lang="zh-CN" altLang="en-US" sz="4400" b="1" dirty="0"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9EC2E8-25CF-4D48-B097-7A9B46C77306}"/>
              </a:ext>
            </a:extLst>
          </p:cNvPr>
          <p:cNvGrpSpPr/>
          <p:nvPr/>
        </p:nvGrpSpPr>
        <p:grpSpPr>
          <a:xfrm>
            <a:off x="2816679" y="4948978"/>
            <a:ext cx="5017155" cy="890887"/>
            <a:chOff x="1432342" y="2253871"/>
            <a:chExt cx="5017155" cy="890887"/>
          </a:xfrm>
        </p:grpSpPr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B6A83008-E2D6-C946-AC2B-725BAE559A86}"/>
                </a:ext>
              </a:extLst>
            </p:cNvPr>
            <p:cNvSpPr/>
            <p:nvPr/>
          </p:nvSpPr>
          <p:spPr>
            <a:xfrm>
              <a:off x="1769497" y="2253871"/>
              <a:ext cx="4680000" cy="890887"/>
            </a:xfrm>
            <a:prstGeom prst="roundRect">
              <a:avLst/>
            </a:prstGeom>
            <a:solidFill>
              <a:srgbClr val="F7EBF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zh-CN" altLang="en-US" sz="2600" b="1" dirty="0">
                  <a:ln w="9525">
                    <a:gradFill>
                      <a:gsLst>
                        <a:gs pos="0">
                          <a:schemeClr val="bg1">
                            <a:alpha val="11000"/>
                          </a:schemeClr>
                        </a:gs>
                        <a:gs pos="50000">
                          <a:schemeClr val="bg1">
                            <a:alpha val="50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ln>
                  <a:solidFill>
                    <a:srgbClr val="C330BB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      </a:t>
              </a:r>
              <a:r>
                <a:rPr kumimoji="1" lang="en-US" altLang="zh-CN" sz="2600" b="1" dirty="0">
                  <a:ln w="9525">
                    <a:gradFill>
                      <a:gsLst>
                        <a:gs pos="0">
                          <a:schemeClr val="bg1">
                            <a:alpha val="11000"/>
                          </a:schemeClr>
                        </a:gs>
                        <a:gs pos="50000">
                          <a:schemeClr val="bg1">
                            <a:alpha val="50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ln>
                  <a:solidFill>
                    <a:srgbClr val="C330BB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Future Visions</a:t>
              </a:r>
              <a:endParaRPr kumimoji="1" lang="zh-CN" altLang="en-US" sz="2600" b="1" dirty="0">
                <a:solidFill>
                  <a:srgbClr val="C330BB"/>
                </a:solidFill>
                <a:effectLst/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90C8321-966E-B847-AAB7-A88D94E64E6B}"/>
                </a:ext>
              </a:extLst>
            </p:cNvPr>
            <p:cNvSpPr/>
            <p:nvPr/>
          </p:nvSpPr>
          <p:spPr>
            <a:xfrm>
              <a:off x="1432342" y="2253871"/>
              <a:ext cx="890887" cy="890887"/>
            </a:xfrm>
            <a:prstGeom prst="ellipse">
              <a:avLst/>
            </a:prstGeom>
            <a:solidFill>
              <a:srgbClr val="C330B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b="1" dirty="0"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3</a:t>
              </a:r>
              <a:endParaRPr kumimoji="1" lang="zh-CN" altLang="en-US" sz="4400" b="1" dirty="0"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B51364A-D167-3C4B-AB24-1A471FCE05C7}"/>
              </a:ext>
            </a:extLst>
          </p:cNvPr>
          <p:cNvGrpSpPr/>
          <p:nvPr/>
        </p:nvGrpSpPr>
        <p:grpSpPr>
          <a:xfrm>
            <a:off x="1135411" y="1811835"/>
            <a:ext cx="5017155" cy="890887"/>
            <a:chOff x="1432342" y="2253871"/>
            <a:chExt cx="5017155" cy="890887"/>
          </a:xfrm>
        </p:grpSpPr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7AA6E656-277C-1647-9DF6-1B09F34681F4}"/>
                </a:ext>
              </a:extLst>
            </p:cNvPr>
            <p:cNvSpPr/>
            <p:nvPr/>
          </p:nvSpPr>
          <p:spPr>
            <a:xfrm>
              <a:off x="1769497" y="2253871"/>
              <a:ext cx="4680000" cy="890887"/>
            </a:xfrm>
            <a:prstGeom prst="roundRect">
              <a:avLst/>
            </a:prstGeom>
            <a:solidFill>
              <a:srgbClr val="CAC3F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zh-CN" altLang="en-US" sz="2400" b="1" dirty="0">
                  <a:solidFill>
                    <a:srgbClr val="6930C3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      </a:t>
              </a:r>
              <a:r>
                <a:rPr kumimoji="1" lang="en-US" altLang="zh-CN" sz="2400" b="1" dirty="0">
                  <a:solidFill>
                    <a:srgbClr val="6930C3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Backgrounds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9116F3D-31E8-5041-803B-AE94568737E4}"/>
                </a:ext>
              </a:extLst>
            </p:cNvPr>
            <p:cNvSpPr/>
            <p:nvPr/>
          </p:nvSpPr>
          <p:spPr>
            <a:xfrm>
              <a:off x="1432342" y="2253871"/>
              <a:ext cx="890887" cy="890887"/>
            </a:xfrm>
            <a:prstGeom prst="ellipse">
              <a:avLst/>
            </a:prstGeom>
            <a:solidFill>
              <a:srgbClr val="6930C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b="1" dirty="0"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1</a:t>
              </a:r>
              <a:endParaRPr kumimoji="1" lang="zh-CN" altLang="en-US" sz="4400" b="1" dirty="0"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sp>
        <p:nvSpPr>
          <p:cNvPr id="25" name="椭圆 13">
            <a:extLst>
              <a:ext uri="{FF2B5EF4-FFF2-40B4-BE49-F238E27FC236}">
                <a16:creationId xmlns:a16="http://schemas.microsoft.com/office/drawing/2014/main" id="{BF3BB92E-B678-F845-B31C-3ED6FDD6B263}"/>
              </a:ext>
            </a:extLst>
          </p:cNvPr>
          <p:cNvSpPr/>
          <p:nvPr/>
        </p:nvSpPr>
        <p:spPr>
          <a:xfrm>
            <a:off x="718458" y="261257"/>
            <a:ext cx="3790790" cy="1159329"/>
          </a:xfrm>
          <a:prstGeom prst="ellipse">
            <a:avLst/>
          </a:prstGeom>
          <a:solidFill>
            <a:srgbClr val="6930C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kumimoji="1" lang="en-US" altLang="zh-CN" sz="4800" b="1" dirty="0">
                <a:ln w="9525">
                  <a:gradFill>
                    <a:gsLst>
                      <a:gs pos="0">
                        <a:schemeClr val="bg1">
                          <a:alpha val="11000"/>
                        </a:schemeClr>
                      </a:gs>
                      <a:gs pos="50000">
                        <a:schemeClr val="bg1">
                          <a:alpha val="50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HYLingXinJ" panose="02010400000101010101" pitchFamily="2" charset="-120"/>
                <a:ea typeface="HYLingXinJ" panose="02010400000101010101" pitchFamily="2" charset="-120"/>
              </a:rPr>
              <a:t>Contents</a:t>
            </a:r>
            <a:endParaRPr kumimoji="1" lang="zh-CN" altLang="en-US" sz="4800" b="1" dirty="0">
              <a:ln w="9525">
                <a:gradFill>
                  <a:gsLst>
                    <a:gs pos="0">
                      <a:schemeClr val="bg1">
                        <a:alpha val="11000"/>
                      </a:schemeClr>
                    </a:gs>
                    <a:gs pos="50000">
                      <a:schemeClr val="bg1">
                        <a:alpha val="5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HYLingXinJ" panose="02010400000101010101" pitchFamily="2" charset="-120"/>
              <a:ea typeface="HYLingXinJ" panose="02010400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2864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單箭頭接點 35"/>
          <p:cNvCxnSpPr>
            <a:stCxn id="22" idx="1"/>
            <a:endCxn id="15" idx="3"/>
          </p:cNvCxnSpPr>
          <p:nvPr/>
        </p:nvCxnSpPr>
        <p:spPr>
          <a:xfrm flipH="1" flipV="1">
            <a:off x="3496676" y="4362231"/>
            <a:ext cx="4347524" cy="1396749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endCxn id="17" idx="3"/>
          </p:cNvCxnSpPr>
          <p:nvPr/>
        </p:nvCxnSpPr>
        <p:spPr>
          <a:xfrm flipH="1">
            <a:off x="3522690" y="2536242"/>
            <a:ext cx="4292563" cy="436828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20" idx="1"/>
          </p:cNvCxnSpPr>
          <p:nvPr/>
        </p:nvCxnSpPr>
        <p:spPr>
          <a:xfrm flipH="1">
            <a:off x="3522689" y="3644952"/>
            <a:ext cx="4321511" cy="2131868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18" idx="1"/>
          </p:cNvCxnSpPr>
          <p:nvPr/>
        </p:nvCxnSpPr>
        <p:spPr>
          <a:xfrm flipH="1">
            <a:off x="3468500" y="2585246"/>
            <a:ext cx="4375700" cy="1759303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單箭頭接點 3"/>
          <p:cNvCxnSpPr/>
          <p:nvPr/>
        </p:nvCxnSpPr>
        <p:spPr>
          <a:xfrm flipH="1" flipV="1">
            <a:off x="3496676" y="3066130"/>
            <a:ext cx="4222785" cy="1538744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56FFF4-C1B0-CE46-B475-F4211FA433EC}"/>
              </a:ext>
            </a:extLst>
          </p:cNvPr>
          <p:cNvGrpSpPr/>
          <p:nvPr/>
        </p:nvGrpSpPr>
        <p:grpSpPr>
          <a:xfrm>
            <a:off x="611256" y="808446"/>
            <a:ext cx="9193144" cy="0"/>
            <a:chOff x="611256" y="808446"/>
            <a:chExt cx="9193144" cy="0"/>
          </a:xfrm>
        </p:grpSpPr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8FD1C2F8-8DE8-8D4C-A712-B75F01ABF92B}"/>
                </a:ext>
              </a:extLst>
            </p:cNvPr>
            <p:cNvCxnSpPr/>
            <p:nvPr/>
          </p:nvCxnSpPr>
          <p:spPr>
            <a:xfrm>
              <a:off x="1779656" y="808446"/>
              <a:ext cx="8024744" cy="0"/>
            </a:xfrm>
            <a:prstGeom prst="line">
              <a:avLst/>
            </a:prstGeom>
            <a:ln w="28575">
              <a:solidFill>
                <a:srgbClr val="8CC4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1BA79899-0D0E-C642-94BD-847566C111BE}"/>
                </a:ext>
              </a:extLst>
            </p:cNvPr>
            <p:cNvCxnSpPr/>
            <p:nvPr/>
          </p:nvCxnSpPr>
          <p:spPr>
            <a:xfrm>
              <a:off x="611256" y="808446"/>
              <a:ext cx="8024744" cy="0"/>
            </a:xfrm>
            <a:prstGeom prst="line">
              <a:avLst/>
            </a:prstGeom>
            <a:ln w="28575">
              <a:solidFill>
                <a:srgbClr val="6930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400CCB90-CBB7-CC4B-8E9B-B429F9B8147B}"/>
              </a:ext>
            </a:extLst>
          </p:cNvPr>
          <p:cNvSpPr txBox="1"/>
          <p:nvPr/>
        </p:nvSpPr>
        <p:spPr>
          <a:xfrm>
            <a:off x="585242" y="274685"/>
            <a:ext cx="33089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b="1" dirty="0">
                <a:latin typeface="汉仪菱心体简" panose="02010400000101010101" pitchFamily="2" charset="-122"/>
                <a:ea typeface="汉仪菱心体简" panose="02010400000101010101" pitchFamily="2" charset="-122"/>
              </a:rPr>
              <a:t>Application Scenarios</a:t>
            </a:r>
            <a:endParaRPr lang="zh-CN" altLang="en-US" sz="2600" b="1" dirty="0">
              <a:latin typeface="汉仪菱心体简" panose="02010400000101010101" pitchFamily="2" charset="-122"/>
              <a:ea typeface="汉仪菱心体简" panose="02010400000101010101" pitchFamily="2" charset="-122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EBDC0CA-E6BD-DB43-B751-5536C2F7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2D7D-324D-9543-900C-8C344F1A6E84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15" name="矩形: 圆角 1">
            <a:extLst>
              <a:ext uri="{FF2B5EF4-FFF2-40B4-BE49-F238E27FC236}">
                <a16:creationId xmlns:a16="http://schemas.microsoft.com/office/drawing/2014/main" id="{501823DC-A838-3441-A3C2-6EA585819A47}"/>
              </a:ext>
            </a:extLst>
          </p:cNvPr>
          <p:cNvSpPr/>
          <p:nvPr/>
        </p:nvSpPr>
        <p:spPr>
          <a:xfrm>
            <a:off x="585242" y="4022495"/>
            <a:ext cx="2911434" cy="679471"/>
          </a:xfrm>
          <a:prstGeom prst="roundRect">
            <a:avLst>
              <a:gd name="adj" fmla="val 50000"/>
            </a:avLst>
          </a:prstGeom>
          <a:solidFill>
            <a:srgbClr val="6930C3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effectLst/>
              </a:rPr>
              <a:t>Devices owners</a:t>
            </a:r>
            <a:endParaRPr lang="zh-CN" altLang="en-US" sz="2400" dirty="0">
              <a:effectLst/>
            </a:endParaRPr>
          </a:p>
        </p:txBody>
      </p:sp>
      <p:sp>
        <p:nvSpPr>
          <p:cNvPr id="16" name="矩形: 圆角 1">
            <a:extLst>
              <a:ext uri="{FF2B5EF4-FFF2-40B4-BE49-F238E27FC236}">
                <a16:creationId xmlns:a16="http://schemas.microsoft.com/office/drawing/2014/main" id="{49B6B9D7-3A7C-C649-A8EF-6ED951AE2216}"/>
              </a:ext>
            </a:extLst>
          </p:cNvPr>
          <p:cNvSpPr/>
          <p:nvPr/>
        </p:nvSpPr>
        <p:spPr>
          <a:xfrm>
            <a:off x="611255" y="1167433"/>
            <a:ext cx="2911434" cy="679471"/>
          </a:xfrm>
          <a:prstGeom prst="roundRect">
            <a:avLst>
              <a:gd name="adj" fmla="val 50000"/>
            </a:avLst>
          </a:prstGeom>
          <a:solidFill>
            <a:srgbClr val="6930C3"/>
          </a:solidFill>
          <a:ln w="57150">
            <a:solidFill>
              <a:schemeClr val="accent1">
                <a:lumMod val="50000"/>
              </a:schemeClr>
            </a:solidFill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Owner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: 圆角 1">
            <a:extLst>
              <a:ext uri="{FF2B5EF4-FFF2-40B4-BE49-F238E27FC236}">
                <a16:creationId xmlns:a16="http://schemas.microsoft.com/office/drawing/2014/main" id="{7EB9DB55-D0E7-6949-B735-74E5E8FDB0B4}"/>
              </a:ext>
            </a:extLst>
          </p:cNvPr>
          <p:cNvSpPr/>
          <p:nvPr/>
        </p:nvSpPr>
        <p:spPr>
          <a:xfrm>
            <a:off x="611256" y="2633334"/>
            <a:ext cx="2911434" cy="679471"/>
          </a:xfrm>
          <a:prstGeom prst="roundRect">
            <a:avLst>
              <a:gd name="adj" fmla="val 50000"/>
            </a:avLst>
          </a:prstGeom>
          <a:solidFill>
            <a:srgbClr val="6930C3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effectLst/>
              </a:rPr>
              <a:t>App users</a:t>
            </a:r>
            <a:endParaRPr lang="zh-CN" altLang="en-US" sz="2400" dirty="0">
              <a:effectLst/>
            </a:endParaRPr>
          </a:p>
        </p:txBody>
      </p:sp>
      <p:sp>
        <p:nvSpPr>
          <p:cNvPr id="18" name="矩形: 圆角 1">
            <a:extLst>
              <a:ext uri="{FF2B5EF4-FFF2-40B4-BE49-F238E27FC236}">
                <a16:creationId xmlns:a16="http://schemas.microsoft.com/office/drawing/2014/main" id="{E41E3087-7CB0-9B4E-8A32-1CC710A6FE73}"/>
              </a:ext>
            </a:extLst>
          </p:cNvPr>
          <p:cNvSpPr/>
          <p:nvPr/>
        </p:nvSpPr>
        <p:spPr>
          <a:xfrm>
            <a:off x="7844200" y="2245510"/>
            <a:ext cx="2911434" cy="679471"/>
          </a:xfrm>
          <a:prstGeom prst="roundRect">
            <a:avLst>
              <a:gd name="adj" fmla="val 50000"/>
            </a:avLst>
          </a:prstGeom>
          <a:solidFill>
            <a:srgbClr val="6930C3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/>
              <a:t>Platforms</a:t>
            </a:r>
            <a:endParaRPr lang="zh-CN" altLang="en-US" dirty="0"/>
          </a:p>
        </p:txBody>
      </p:sp>
      <p:sp>
        <p:nvSpPr>
          <p:cNvPr id="13" name="矩形: 圆角 1">
            <a:extLst>
              <a:ext uri="{FF2B5EF4-FFF2-40B4-BE49-F238E27FC236}">
                <a16:creationId xmlns:a16="http://schemas.microsoft.com/office/drawing/2014/main" id="{49B6B9D7-3A7C-C649-A8EF-6ED951AE2216}"/>
              </a:ext>
            </a:extLst>
          </p:cNvPr>
          <p:cNvSpPr/>
          <p:nvPr/>
        </p:nvSpPr>
        <p:spPr>
          <a:xfrm>
            <a:off x="7844200" y="1188682"/>
            <a:ext cx="2911434" cy="679471"/>
          </a:xfrm>
          <a:prstGeom prst="roundRect">
            <a:avLst>
              <a:gd name="adj" fmla="val 50000"/>
            </a:avLst>
          </a:prstGeom>
          <a:solidFill>
            <a:srgbClr val="6930C3"/>
          </a:solidFill>
          <a:ln w="57150">
            <a:solidFill>
              <a:schemeClr val="accent1">
                <a:lumMod val="50000"/>
              </a:schemeClr>
            </a:solidFill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User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: 圆角 1">
            <a:extLst>
              <a:ext uri="{FF2B5EF4-FFF2-40B4-BE49-F238E27FC236}">
                <a16:creationId xmlns:a16="http://schemas.microsoft.com/office/drawing/2014/main" id="{501823DC-A838-3441-A3C2-6EA585819A47}"/>
              </a:ext>
            </a:extLst>
          </p:cNvPr>
          <p:cNvSpPr/>
          <p:nvPr/>
        </p:nvSpPr>
        <p:spPr>
          <a:xfrm>
            <a:off x="585242" y="5411656"/>
            <a:ext cx="2911434" cy="679471"/>
          </a:xfrm>
          <a:prstGeom prst="roundRect">
            <a:avLst>
              <a:gd name="adj" fmla="val 50000"/>
            </a:avLst>
          </a:prstGeom>
          <a:solidFill>
            <a:srgbClr val="6930C3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effectLst/>
              </a:rPr>
              <a:t>…</a:t>
            </a:r>
            <a:endParaRPr lang="zh-CN" altLang="en-US" sz="2400" dirty="0">
              <a:effectLst/>
            </a:endParaRPr>
          </a:p>
        </p:txBody>
      </p:sp>
      <p:sp>
        <p:nvSpPr>
          <p:cNvPr id="20" name="矩形: 圆角 1">
            <a:extLst>
              <a:ext uri="{FF2B5EF4-FFF2-40B4-BE49-F238E27FC236}">
                <a16:creationId xmlns:a16="http://schemas.microsoft.com/office/drawing/2014/main" id="{501823DC-A838-3441-A3C2-6EA585819A47}"/>
              </a:ext>
            </a:extLst>
          </p:cNvPr>
          <p:cNvSpPr/>
          <p:nvPr/>
        </p:nvSpPr>
        <p:spPr>
          <a:xfrm>
            <a:off x="7844200" y="3305216"/>
            <a:ext cx="2911434" cy="679471"/>
          </a:xfrm>
          <a:prstGeom prst="roundRect">
            <a:avLst>
              <a:gd name="adj" fmla="val 50000"/>
            </a:avLst>
          </a:prstGeom>
          <a:solidFill>
            <a:srgbClr val="6930C3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effectLst/>
              </a:rPr>
              <a:t>Governments</a:t>
            </a:r>
            <a:endParaRPr lang="zh-CN" altLang="en-US" sz="2400" dirty="0">
              <a:effectLst/>
            </a:endParaRPr>
          </a:p>
        </p:txBody>
      </p:sp>
      <p:sp>
        <p:nvSpPr>
          <p:cNvPr id="22" name="矩形: 圆角 1">
            <a:extLst>
              <a:ext uri="{FF2B5EF4-FFF2-40B4-BE49-F238E27FC236}">
                <a16:creationId xmlns:a16="http://schemas.microsoft.com/office/drawing/2014/main" id="{501823DC-A838-3441-A3C2-6EA585819A47}"/>
              </a:ext>
            </a:extLst>
          </p:cNvPr>
          <p:cNvSpPr/>
          <p:nvPr/>
        </p:nvSpPr>
        <p:spPr>
          <a:xfrm>
            <a:off x="7844200" y="5419244"/>
            <a:ext cx="2911434" cy="679471"/>
          </a:xfrm>
          <a:prstGeom prst="roundRect">
            <a:avLst>
              <a:gd name="adj" fmla="val 50000"/>
            </a:avLst>
          </a:prstGeom>
          <a:solidFill>
            <a:srgbClr val="6930C3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effectLst/>
              </a:rPr>
              <a:t>…</a:t>
            </a:r>
            <a:endParaRPr lang="zh-CN" altLang="en-US" sz="2400" dirty="0">
              <a:effectLst/>
            </a:endParaRPr>
          </a:p>
        </p:txBody>
      </p:sp>
      <p:sp>
        <p:nvSpPr>
          <p:cNvPr id="23" name="矩形: 圆角 1">
            <a:extLst>
              <a:ext uri="{FF2B5EF4-FFF2-40B4-BE49-F238E27FC236}">
                <a16:creationId xmlns:a16="http://schemas.microsoft.com/office/drawing/2014/main" id="{501823DC-A838-3441-A3C2-6EA585819A47}"/>
              </a:ext>
            </a:extLst>
          </p:cNvPr>
          <p:cNvSpPr/>
          <p:nvPr/>
        </p:nvSpPr>
        <p:spPr>
          <a:xfrm>
            <a:off x="7844200" y="4362230"/>
            <a:ext cx="2911434" cy="679471"/>
          </a:xfrm>
          <a:prstGeom prst="roundRect">
            <a:avLst>
              <a:gd name="adj" fmla="val 50000"/>
            </a:avLst>
          </a:prstGeom>
          <a:solidFill>
            <a:srgbClr val="6930C3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effectLst/>
              </a:rPr>
              <a:t>Data Scientists</a:t>
            </a:r>
            <a:endParaRPr lang="zh-CN" altLang="en-US" sz="2400" dirty="0">
              <a:effectLst/>
            </a:endParaRPr>
          </a:p>
        </p:txBody>
      </p:sp>
      <p:sp>
        <p:nvSpPr>
          <p:cNvPr id="21" name="矩形: 圆角 1">
            <a:extLst>
              <a:ext uri="{FF2B5EF4-FFF2-40B4-BE49-F238E27FC236}">
                <a16:creationId xmlns:a16="http://schemas.microsoft.com/office/drawing/2014/main" id="{7EB9DB55-D0E7-6949-B735-74E5E8FDB0B4}"/>
              </a:ext>
            </a:extLst>
          </p:cNvPr>
          <p:cNvSpPr/>
          <p:nvPr/>
        </p:nvSpPr>
        <p:spPr>
          <a:xfrm>
            <a:off x="4198781" y="3378714"/>
            <a:ext cx="2911434" cy="80346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solidFill>
              <a:srgbClr val="3630C2"/>
            </a:solidFill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err="1"/>
              <a:t>DataFi</a:t>
            </a:r>
            <a:endParaRPr lang="zh-CN" altLang="en-US" sz="4000" b="1" dirty="0">
              <a:effectLst/>
            </a:endParaRPr>
          </a:p>
        </p:txBody>
      </p:sp>
      <p:sp>
        <p:nvSpPr>
          <p:cNvPr id="27" name="矩形: 圆角 1">
            <a:extLst>
              <a:ext uri="{FF2B5EF4-FFF2-40B4-BE49-F238E27FC236}">
                <a16:creationId xmlns:a16="http://schemas.microsoft.com/office/drawing/2014/main" id="{7EB9DB55-D0E7-6949-B735-74E5E8FDB0B4}"/>
              </a:ext>
            </a:extLst>
          </p:cNvPr>
          <p:cNvSpPr/>
          <p:nvPr/>
        </p:nvSpPr>
        <p:spPr>
          <a:xfrm>
            <a:off x="5535790" y="4923473"/>
            <a:ext cx="1744639" cy="9383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/>
              <a:t>Data</a:t>
            </a:r>
          </a:p>
          <a:p>
            <a:pPr algn="ctr"/>
            <a:r>
              <a:rPr lang="en-US" altLang="zh-CN" sz="2400" b="1" dirty="0"/>
              <a:t> trading</a:t>
            </a:r>
            <a:endParaRPr lang="zh-CN" altLang="en-US" sz="2400" b="1" dirty="0">
              <a:effectLst/>
            </a:endParaRPr>
          </a:p>
        </p:txBody>
      </p:sp>
      <p:sp>
        <p:nvSpPr>
          <p:cNvPr id="28" name="矩形: 圆角 1">
            <a:extLst>
              <a:ext uri="{FF2B5EF4-FFF2-40B4-BE49-F238E27FC236}">
                <a16:creationId xmlns:a16="http://schemas.microsoft.com/office/drawing/2014/main" id="{7EB9DB55-D0E7-6949-B735-74E5E8FDB0B4}"/>
              </a:ext>
            </a:extLst>
          </p:cNvPr>
          <p:cNvSpPr/>
          <p:nvPr/>
        </p:nvSpPr>
        <p:spPr>
          <a:xfrm>
            <a:off x="3870837" y="2203666"/>
            <a:ext cx="1921191" cy="85014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/>
              <a:t>Privacy Protecting</a:t>
            </a:r>
            <a:endParaRPr lang="zh-CN" altLang="en-US" sz="2400" b="1" dirty="0">
              <a:effectLst/>
            </a:endParaRPr>
          </a:p>
        </p:txBody>
      </p:sp>
      <p:sp>
        <p:nvSpPr>
          <p:cNvPr id="29" name="矩形: 圆角 1">
            <a:extLst>
              <a:ext uri="{FF2B5EF4-FFF2-40B4-BE49-F238E27FC236}">
                <a16:creationId xmlns:a16="http://schemas.microsoft.com/office/drawing/2014/main" id="{7EB9DB55-D0E7-6949-B735-74E5E8FDB0B4}"/>
              </a:ext>
            </a:extLst>
          </p:cNvPr>
          <p:cNvSpPr/>
          <p:nvPr/>
        </p:nvSpPr>
        <p:spPr>
          <a:xfrm>
            <a:off x="5625543" y="1937518"/>
            <a:ext cx="1744639" cy="1177581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/>
              <a:t>Secured</a:t>
            </a:r>
          </a:p>
          <a:p>
            <a:pPr algn="ctr"/>
            <a:r>
              <a:rPr lang="en-US" altLang="zh-CN" sz="2400" b="1" dirty="0"/>
              <a:t>Services</a:t>
            </a:r>
          </a:p>
          <a:p>
            <a:pPr algn="ctr"/>
            <a:r>
              <a:rPr lang="en-US" altLang="zh-CN" sz="2400" b="1" dirty="0"/>
              <a:t>Enabling</a:t>
            </a:r>
          </a:p>
        </p:txBody>
      </p:sp>
      <p:sp>
        <p:nvSpPr>
          <p:cNvPr id="31" name="矩形: 圆角 1">
            <a:extLst>
              <a:ext uri="{FF2B5EF4-FFF2-40B4-BE49-F238E27FC236}">
                <a16:creationId xmlns:a16="http://schemas.microsoft.com/office/drawing/2014/main" id="{7EB9DB55-D0E7-6949-B735-74E5E8FDB0B4}"/>
              </a:ext>
            </a:extLst>
          </p:cNvPr>
          <p:cNvSpPr/>
          <p:nvPr/>
        </p:nvSpPr>
        <p:spPr>
          <a:xfrm>
            <a:off x="3894161" y="4385106"/>
            <a:ext cx="2042423" cy="1177581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/>
              <a:t>Market Failing</a:t>
            </a:r>
          </a:p>
          <a:p>
            <a:pPr algn="ctr"/>
            <a:r>
              <a:rPr lang="en-US" altLang="zh-CN" sz="2400" b="1" dirty="0"/>
              <a:t>Preventing</a:t>
            </a:r>
          </a:p>
        </p:txBody>
      </p:sp>
      <p:cxnSp>
        <p:nvCxnSpPr>
          <p:cNvPr id="39" name="直線單箭頭接點 38"/>
          <p:cNvCxnSpPr>
            <a:stCxn id="16" idx="3"/>
            <a:endCxn id="13" idx="1"/>
          </p:cNvCxnSpPr>
          <p:nvPr/>
        </p:nvCxnSpPr>
        <p:spPr>
          <a:xfrm>
            <a:off x="3522689" y="1507169"/>
            <a:ext cx="4321511" cy="21249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prstDash val="solid"/>
            <a:headEnd type="triangle"/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39BF3FE9-80D2-CD4F-BC62-160430D6B6A8}"/>
              </a:ext>
            </a:extLst>
          </p:cNvPr>
          <p:cNvSpPr/>
          <p:nvPr/>
        </p:nvSpPr>
        <p:spPr>
          <a:xfrm>
            <a:off x="3067149" y="1104085"/>
            <a:ext cx="5116788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330BB"/>
                </a:solidFill>
              </a:rPr>
              <a:t>Connections</a:t>
            </a:r>
            <a:r>
              <a:rPr lang="en-US" altLang="zh-CN" sz="2300" b="1" dirty="0"/>
              <a:t> </a:t>
            </a:r>
            <a:r>
              <a:rPr lang="en-US" altLang="zh-CN" sz="2300" dirty="0"/>
              <a:t>and</a:t>
            </a:r>
            <a:r>
              <a:rPr lang="en-US" altLang="zh-CN" sz="2300" b="1" dirty="0"/>
              <a:t> </a:t>
            </a:r>
            <a:r>
              <a:rPr lang="en-US" altLang="zh-CN" sz="2400" b="1" dirty="0">
                <a:solidFill>
                  <a:srgbClr val="C330BB"/>
                </a:solidFill>
              </a:rPr>
              <a:t>Trust</a:t>
            </a:r>
            <a:r>
              <a:rPr lang="en-US" altLang="zh-CN" sz="2400" b="1" dirty="0"/>
              <a:t> </a:t>
            </a:r>
          </a:p>
          <a:p>
            <a:pPr algn="ctr"/>
            <a:r>
              <a:rPr lang="en-US" altLang="zh-CN" sz="2300" dirty="0"/>
              <a:t>Built by </a:t>
            </a:r>
            <a:r>
              <a:rPr lang="en-US" altLang="zh-CN" sz="2300" b="1" dirty="0" err="1"/>
              <a:t>DataFi</a:t>
            </a:r>
            <a:endParaRPr lang="zh-CN" altLang="en-US" sz="23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5628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六边形 19">
            <a:extLst>
              <a:ext uri="{FF2B5EF4-FFF2-40B4-BE49-F238E27FC236}">
                <a16:creationId xmlns:a16="http://schemas.microsoft.com/office/drawing/2014/main" id="{D912BDE0-B3EB-E342-A6C7-F9378F5980F5}"/>
              </a:ext>
            </a:extLst>
          </p:cNvPr>
          <p:cNvSpPr/>
          <p:nvPr/>
        </p:nvSpPr>
        <p:spPr>
          <a:xfrm rot="5400000">
            <a:off x="10593062" y="1718987"/>
            <a:ext cx="952499" cy="821120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六边形 18">
            <a:extLst>
              <a:ext uri="{FF2B5EF4-FFF2-40B4-BE49-F238E27FC236}">
                <a16:creationId xmlns:a16="http://schemas.microsoft.com/office/drawing/2014/main" id="{E37B9F0D-C07E-4F46-A572-40A05749832A}"/>
              </a:ext>
            </a:extLst>
          </p:cNvPr>
          <p:cNvSpPr/>
          <p:nvPr/>
        </p:nvSpPr>
        <p:spPr>
          <a:xfrm rot="5400000">
            <a:off x="845218" y="1810967"/>
            <a:ext cx="952499" cy="821120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86338667-C53E-7D4B-A965-FCAC60791753}"/>
              </a:ext>
            </a:extLst>
          </p:cNvPr>
          <p:cNvSpPr/>
          <p:nvPr/>
        </p:nvSpPr>
        <p:spPr>
          <a:xfrm rot="5400000">
            <a:off x="9798224" y="2043791"/>
            <a:ext cx="1181100" cy="1018190"/>
          </a:xfrm>
          <a:prstGeom prst="hexagon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EEC50CED-736B-EA44-A3B8-56DC9C7725FE}"/>
              </a:ext>
            </a:extLst>
          </p:cNvPr>
          <p:cNvSpPr/>
          <p:nvPr/>
        </p:nvSpPr>
        <p:spPr>
          <a:xfrm rot="5400000">
            <a:off x="1255543" y="1268538"/>
            <a:ext cx="1181100" cy="1018190"/>
          </a:xfrm>
          <a:prstGeom prst="hexagon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7357A82-AF00-3D46-81FD-B207C88C6637}"/>
              </a:ext>
            </a:extLst>
          </p:cNvPr>
          <p:cNvSpPr txBox="1"/>
          <p:nvPr/>
        </p:nvSpPr>
        <p:spPr>
          <a:xfrm>
            <a:off x="2162071" y="2027655"/>
            <a:ext cx="786785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38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kumimoji="1" lang="zh-CN" altLang="en-US" sz="13800" b="1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E1A10EA-5125-6945-9F8F-78B9FB40B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alphaModFix amt="70000"/>
          </a:blip>
          <a:srcRect t="39895"/>
          <a:stretch/>
        </p:blipFill>
        <p:spPr>
          <a:xfrm>
            <a:off x="-195949" y="4923085"/>
            <a:ext cx="12969017" cy="2351897"/>
          </a:xfrm>
          <a:prstGeom prst="rect">
            <a:avLst/>
          </a:prstGeom>
        </p:spPr>
      </p:pic>
      <p:sp>
        <p:nvSpPr>
          <p:cNvPr id="9" name="圆角矩形 3">
            <a:extLst>
              <a:ext uri="{FF2B5EF4-FFF2-40B4-BE49-F238E27FC236}">
                <a16:creationId xmlns:a16="http://schemas.microsoft.com/office/drawing/2014/main" id="{12B0E537-9335-401D-986D-C1875303026E}"/>
              </a:ext>
            </a:extLst>
          </p:cNvPr>
          <p:cNvSpPr/>
          <p:nvPr/>
        </p:nvSpPr>
        <p:spPr>
          <a:xfrm>
            <a:off x="4611973" y="4644369"/>
            <a:ext cx="2968053" cy="539646"/>
          </a:xfrm>
          <a:prstGeom prst="roundRect">
            <a:avLst>
              <a:gd name="adj" fmla="val 5000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2021.11</a:t>
            </a:r>
            <a:endParaRPr kumimoji="1" lang="zh-CN" altLang="en-US" sz="2000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D8F5282-D144-924F-BE7C-14118D6962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0174561" y="131581"/>
            <a:ext cx="1836791" cy="6875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5444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C902B68-032B-B146-9FEC-8A636DFF2FD3}"/>
              </a:ext>
            </a:extLst>
          </p:cNvPr>
          <p:cNvSpPr/>
          <p:nvPr/>
        </p:nvSpPr>
        <p:spPr>
          <a:xfrm flipH="1">
            <a:off x="-709789" y="261257"/>
            <a:ext cx="9862456" cy="6858000"/>
          </a:xfrm>
          <a:prstGeom prst="parallelogram">
            <a:avLst>
              <a:gd name="adj" fmla="val 49762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EF7B99AA-E748-C842-ACF1-73E0B7A0B8FB}"/>
              </a:ext>
            </a:extLst>
          </p:cNvPr>
          <p:cNvSpPr/>
          <p:nvPr/>
        </p:nvSpPr>
        <p:spPr>
          <a:xfrm>
            <a:off x="0" y="5731329"/>
            <a:ext cx="522514" cy="1126671"/>
          </a:xfrm>
          <a:prstGeom prst="rt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DEAA6D56-3B03-F343-98FE-F84ABFD0A1FA}"/>
              </a:ext>
            </a:extLst>
          </p:cNvPr>
          <p:cNvSpPr/>
          <p:nvPr/>
        </p:nvSpPr>
        <p:spPr>
          <a:xfrm rot="10800000">
            <a:off x="10940143" y="-2"/>
            <a:ext cx="1251857" cy="2699317"/>
          </a:xfrm>
          <a:prstGeom prst="rt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3CCE2649-3E6D-474A-BE31-234B7B5006D3}"/>
              </a:ext>
            </a:extLst>
          </p:cNvPr>
          <p:cNvCxnSpPr>
            <a:cxnSpLocks/>
          </p:cNvCxnSpPr>
          <p:nvPr/>
        </p:nvCxnSpPr>
        <p:spPr>
          <a:xfrm>
            <a:off x="-163290" y="1877785"/>
            <a:ext cx="1289957" cy="266155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2B7BA3B5-EF64-FB4E-B80E-0EB1EDA54E47}"/>
              </a:ext>
            </a:extLst>
          </p:cNvPr>
          <p:cNvCxnSpPr/>
          <p:nvPr/>
        </p:nvCxnSpPr>
        <p:spPr>
          <a:xfrm>
            <a:off x="8049984" y="4196441"/>
            <a:ext cx="1289957" cy="266155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BF3BB92E-B678-F845-B31C-3ED6FDD6B263}"/>
              </a:ext>
            </a:extLst>
          </p:cNvPr>
          <p:cNvSpPr/>
          <p:nvPr/>
        </p:nvSpPr>
        <p:spPr>
          <a:xfrm>
            <a:off x="718458" y="261257"/>
            <a:ext cx="3790790" cy="1159329"/>
          </a:xfrm>
          <a:prstGeom prst="ellipse">
            <a:avLst/>
          </a:prstGeom>
          <a:solidFill>
            <a:srgbClr val="6930C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kumimoji="1" lang="en-US" altLang="zh-CN" sz="4800" b="1" dirty="0">
                <a:ln w="9525">
                  <a:gradFill>
                    <a:gsLst>
                      <a:gs pos="0">
                        <a:schemeClr val="bg1">
                          <a:alpha val="11000"/>
                        </a:schemeClr>
                      </a:gs>
                      <a:gs pos="50000">
                        <a:schemeClr val="bg1">
                          <a:alpha val="50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HYLingXinJ" panose="02010400000101010101" pitchFamily="2" charset="-120"/>
                <a:ea typeface="HYLingXinJ" panose="02010400000101010101" pitchFamily="2" charset="-120"/>
              </a:rPr>
              <a:t>Contents</a:t>
            </a:r>
            <a:endParaRPr kumimoji="1" lang="zh-CN" altLang="en-US" sz="4800" b="1" dirty="0">
              <a:ln w="9525">
                <a:gradFill>
                  <a:gsLst>
                    <a:gs pos="0">
                      <a:schemeClr val="bg1">
                        <a:alpha val="11000"/>
                      </a:schemeClr>
                    </a:gs>
                    <a:gs pos="50000">
                      <a:schemeClr val="bg1">
                        <a:alpha val="5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HYLingXinJ" panose="02010400000101010101" pitchFamily="2" charset="-120"/>
              <a:ea typeface="HYLingXinJ" panose="02010400000101010101" pitchFamily="2" charset="-12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D5CB91A-C7B5-7B46-BC31-F6360ADDB36B}"/>
              </a:ext>
            </a:extLst>
          </p:cNvPr>
          <p:cNvGrpSpPr/>
          <p:nvPr/>
        </p:nvGrpSpPr>
        <p:grpSpPr>
          <a:xfrm>
            <a:off x="1196885" y="1748746"/>
            <a:ext cx="5017155" cy="890887"/>
            <a:chOff x="1432342" y="2253871"/>
            <a:chExt cx="5017155" cy="890887"/>
          </a:xfrm>
        </p:grpSpPr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id="{FA71D7BB-41C1-D147-AE2B-C6CDDEA7CD79}"/>
                </a:ext>
              </a:extLst>
            </p:cNvPr>
            <p:cNvSpPr/>
            <p:nvPr/>
          </p:nvSpPr>
          <p:spPr>
            <a:xfrm>
              <a:off x="1769497" y="2253871"/>
              <a:ext cx="4680000" cy="890887"/>
            </a:xfrm>
            <a:prstGeom prst="roundRect">
              <a:avLst/>
            </a:prstGeom>
            <a:solidFill>
              <a:srgbClr val="F7EBF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zh-CN" altLang="en-US" sz="2600" b="1" dirty="0">
                  <a:ln w="9525">
                    <a:gradFill>
                      <a:gsLst>
                        <a:gs pos="0">
                          <a:schemeClr val="bg1">
                            <a:alpha val="11000"/>
                          </a:schemeClr>
                        </a:gs>
                        <a:gs pos="50000">
                          <a:schemeClr val="bg1">
                            <a:alpha val="50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ln>
                  <a:solidFill>
                    <a:srgbClr val="C330BB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      </a:t>
              </a:r>
              <a:r>
                <a:rPr kumimoji="1" lang="en-US" altLang="zh-CN" sz="2600" b="1" dirty="0">
                  <a:ln w="9525">
                    <a:gradFill>
                      <a:gsLst>
                        <a:gs pos="0">
                          <a:schemeClr val="bg1">
                            <a:alpha val="11000"/>
                          </a:schemeClr>
                        </a:gs>
                        <a:gs pos="50000">
                          <a:schemeClr val="bg1">
                            <a:alpha val="50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ln>
                  <a:solidFill>
                    <a:srgbClr val="C330BB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Backgrounds</a:t>
              </a:r>
              <a:endParaRPr kumimoji="1" lang="zh-CN" altLang="en-US" sz="2600" b="1" dirty="0">
                <a:solidFill>
                  <a:srgbClr val="C330BB"/>
                </a:solidFill>
                <a:effectLst/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B6B10B6A-06AA-6940-B492-67D9E3477EA4}"/>
                </a:ext>
              </a:extLst>
            </p:cNvPr>
            <p:cNvSpPr/>
            <p:nvPr/>
          </p:nvSpPr>
          <p:spPr>
            <a:xfrm>
              <a:off x="1432342" y="2253871"/>
              <a:ext cx="890887" cy="890887"/>
            </a:xfrm>
            <a:prstGeom prst="ellipse">
              <a:avLst/>
            </a:prstGeom>
            <a:solidFill>
              <a:srgbClr val="C330B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b="1" dirty="0"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1</a:t>
              </a:r>
              <a:endParaRPr kumimoji="1" lang="zh-CN" altLang="en-US" sz="4400" b="1" dirty="0"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F47ABB0-3EA9-CF47-946A-6D61C561E82C}"/>
              </a:ext>
            </a:extLst>
          </p:cNvPr>
          <p:cNvGrpSpPr/>
          <p:nvPr/>
        </p:nvGrpSpPr>
        <p:grpSpPr>
          <a:xfrm>
            <a:off x="1974994" y="3342444"/>
            <a:ext cx="5017155" cy="890887"/>
            <a:chOff x="1432342" y="2253871"/>
            <a:chExt cx="5017155" cy="890887"/>
          </a:xfrm>
        </p:grpSpPr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193E7AEE-E104-1E44-B518-0DCFEF8B55BE}"/>
                </a:ext>
              </a:extLst>
            </p:cNvPr>
            <p:cNvSpPr/>
            <p:nvPr/>
          </p:nvSpPr>
          <p:spPr>
            <a:xfrm>
              <a:off x="1769497" y="2253871"/>
              <a:ext cx="4680000" cy="890887"/>
            </a:xfrm>
            <a:prstGeom prst="roundRect">
              <a:avLst/>
            </a:prstGeom>
            <a:solidFill>
              <a:srgbClr val="CAC3F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zh-CN" altLang="en-US" sz="2400" b="1" dirty="0">
                  <a:solidFill>
                    <a:srgbClr val="6930C3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       </a:t>
              </a:r>
              <a:r>
                <a:rPr kumimoji="1" lang="en-US" altLang="zh-CN" sz="2400" b="1" dirty="0" err="1">
                  <a:solidFill>
                    <a:srgbClr val="6930C3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DataFi</a:t>
              </a:r>
              <a:endParaRPr kumimoji="1" lang="zh-CN" altLang="en-US" sz="2400" b="1" dirty="0">
                <a:solidFill>
                  <a:srgbClr val="6930C3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30603ED-6C50-784E-87F0-1410F9A44C25}"/>
                </a:ext>
              </a:extLst>
            </p:cNvPr>
            <p:cNvSpPr/>
            <p:nvPr/>
          </p:nvSpPr>
          <p:spPr>
            <a:xfrm>
              <a:off x="1432342" y="2253871"/>
              <a:ext cx="890887" cy="890887"/>
            </a:xfrm>
            <a:prstGeom prst="ellipse">
              <a:avLst/>
            </a:prstGeom>
            <a:solidFill>
              <a:srgbClr val="6930C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b="1"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2</a:t>
              </a:r>
              <a:endParaRPr kumimoji="1" lang="zh-CN" altLang="en-US" sz="4400" b="1" dirty="0"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86FF2D9-3E19-0848-B221-61AD02737FBE}"/>
              </a:ext>
            </a:extLst>
          </p:cNvPr>
          <p:cNvGrpSpPr/>
          <p:nvPr/>
        </p:nvGrpSpPr>
        <p:grpSpPr>
          <a:xfrm>
            <a:off x="2753102" y="4936141"/>
            <a:ext cx="5017155" cy="890887"/>
            <a:chOff x="1432342" y="2253871"/>
            <a:chExt cx="5017155" cy="890887"/>
          </a:xfrm>
        </p:grpSpPr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A3892433-29B9-FC48-86B6-5581700EA68F}"/>
                </a:ext>
              </a:extLst>
            </p:cNvPr>
            <p:cNvSpPr/>
            <p:nvPr/>
          </p:nvSpPr>
          <p:spPr>
            <a:xfrm>
              <a:off x="1769497" y="2253871"/>
              <a:ext cx="4680000" cy="890887"/>
            </a:xfrm>
            <a:prstGeom prst="roundRect">
              <a:avLst/>
            </a:prstGeom>
            <a:solidFill>
              <a:srgbClr val="CAC3F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zh-CN" altLang="en-US" sz="2400" b="1" dirty="0">
                  <a:solidFill>
                    <a:srgbClr val="6930C3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      </a:t>
              </a:r>
              <a:r>
                <a:rPr kumimoji="1" lang="en-US" altLang="zh-CN" sz="2400" b="1" dirty="0">
                  <a:solidFill>
                    <a:srgbClr val="6930C3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Future Visions</a:t>
              </a:r>
              <a:endParaRPr kumimoji="1" lang="zh-CN" altLang="en-US" sz="2400" b="1" dirty="0">
                <a:solidFill>
                  <a:srgbClr val="6930C3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F5279E5-AB1D-8B41-B932-09E1EC1D7A65}"/>
                </a:ext>
              </a:extLst>
            </p:cNvPr>
            <p:cNvSpPr/>
            <p:nvPr/>
          </p:nvSpPr>
          <p:spPr>
            <a:xfrm>
              <a:off x="1432342" y="2253871"/>
              <a:ext cx="890887" cy="890887"/>
            </a:xfrm>
            <a:prstGeom prst="ellipse">
              <a:avLst/>
            </a:prstGeom>
            <a:solidFill>
              <a:srgbClr val="6930C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b="1" dirty="0"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3</a:t>
              </a:r>
              <a:endParaRPr kumimoji="1" lang="zh-CN" altLang="en-US" sz="4400" b="1" dirty="0"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0045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56FFF4-C1B0-CE46-B475-F4211FA433EC}"/>
              </a:ext>
            </a:extLst>
          </p:cNvPr>
          <p:cNvGrpSpPr/>
          <p:nvPr/>
        </p:nvGrpSpPr>
        <p:grpSpPr>
          <a:xfrm>
            <a:off x="611256" y="808446"/>
            <a:ext cx="9193144" cy="0"/>
            <a:chOff x="611256" y="808446"/>
            <a:chExt cx="9193144" cy="0"/>
          </a:xfrm>
        </p:grpSpPr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8FD1C2F8-8DE8-8D4C-A712-B75F01ABF92B}"/>
                </a:ext>
              </a:extLst>
            </p:cNvPr>
            <p:cNvCxnSpPr/>
            <p:nvPr/>
          </p:nvCxnSpPr>
          <p:spPr>
            <a:xfrm>
              <a:off x="1779656" y="808446"/>
              <a:ext cx="8024744" cy="0"/>
            </a:xfrm>
            <a:prstGeom prst="line">
              <a:avLst/>
            </a:prstGeom>
            <a:ln w="28575">
              <a:solidFill>
                <a:srgbClr val="8CC4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1BA79899-0D0E-C642-94BD-847566C111BE}"/>
                </a:ext>
              </a:extLst>
            </p:cNvPr>
            <p:cNvCxnSpPr/>
            <p:nvPr/>
          </p:nvCxnSpPr>
          <p:spPr>
            <a:xfrm>
              <a:off x="611256" y="808446"/>
              <a:ext cx="8024744" cy="0"/>
            </a:xfrm>
            <a:prstGeom prst="line">
              <a:avLst/>
            </a:prstGeom>
            <a:ln w="28575">
              <a:solidFill>
                <a:srgbClr val="6930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400CCB90-CBB7-CC4B-8E9B-B429F9B8147B}"/>
              </a:ext>
            </a:extLst>
          </p:cNvPr>
          <p:cNvSpPr txBox="1"/>
          <p:nvPr/>
        </p:nvSpPr>
        <p:spPr>
          <a:xfrm>
            <a:off x="585242" y="274685"/>
            <a:ext cx="48195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600" b="1" dirty="0">
                <a:latin typeface="汉仪菱心体简" panose="02010400000101010101" pitchFamily="2" charset="-122"/>
                <a:ea typeface="汉仪菱心体简" panose="02010400000101010101" pitchFamily="2" charset="-122"/>
              </a:rPr>
              <a:t>Background - </a:t>
            </a:r>
            <a:r>
              <a:rPr lang="en-US" altLang="zh-CN" sz="2600" b="1" dirty="0">
                <a:latin typeface="汉仪菱心体简" panose="02010400000101010101" pitchFamily="2" charset="-122"/>
                <a:ea typeface="汉仪菱心体简" panose="02010400000101010101" pitchFamily="2" charset="-122"/>
              </a:rPr>
              <a:t>The World of Data</a:t>
            </a:r>
            <a:endParaRPr lang="zh-CN" altLang="en-US" sz="2600" b="1" dirty="0">
              <a:latin typeface="汉仪菱心体简" panose="02010400000101010101" pitchFamily="2" charset="-122"/>
              <a:ea typeface="汉仪菱心体简" panose="02010400000101010101" pitchFamily="2" charset="-122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EBDC0CA-E6BD-DB43-B751-5536C2F7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2D7D-324D-9543-900C-8C344F1A6E84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B3A6E3-53DF-364F-9DD0-02C2B15DEE71}"/>
              </a:ext>
            </a:extLst>
          </p:cNvPr>
          <p:cNvSpPr txBox="1"/>
          <p:nvPr/>
        </p:nvSpPr>
        <p:spPr>
          <a:xfrm>
            <a:off x="611256" y="887848"/>
            <a:ext cx="10036722" cy="2543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2400" b="1" dirty="0"/>
              <a:t>Data is everywhere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2400" b="1" dirty="0"/>
              <a:t>People have no control of their data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2400" b="1" dirty="0"/>
              <a:t>People disclose their privacy without corresponding service or payoff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zh-CN" altLang="en-US" b="1" dirty="0"/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pic>
        <p:nvPicPr>
          <p:cNvPr id="1026" name="Picture 2" descr="https://gimg2.baidu.com/image_search/src=http%3A%2F%2Fn.sinaimg.cn%2Fsinakd20211125s%2F214%2Fw2048h1366%2F20211125%2F939e-4e7b3203879397b71a9511985137cbc5.jpg&amp;refer=http%3A%2F%2Fn.sinaimg.cn&amp;app=2002&amp;size=f9999,10000&amp;q=a80&amp;n=0&amp;g=0n&amp;fmt=jpeg?sec=1640610049&amp;t=f513d52effbefe4a56502a497659ee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979" y="2732599"/>
            <a:ext cx="5229348" cy="3487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0457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56FFF4-C1B0-CE46-B475-F4211FA433EC}"/>
              </a:ext>
            </a:extLst>
          </p:cNvPr>
          <p:cNvGrpSpPr/>
          <p:nvPr/>
        </p:nvGrpSpPr>
        <p:grpSpPr>
          <a:xfrm>
            <a:off x="611256" y="808446"/>
            <a:ext cx="9193144" cy="0"/>
            <a:chOff x="611256" y="808446"/>
            <a:chExt cx="9193144" cy="0"/>
          </a:xfrm>
        </p:grpSpPr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8FD1C2F8-8DE8-8D4C-A712-B75F01ABF92B}"/>
                </a:ext>
              </a:extLst>
            </p:cNvPr>
            <p:cNvCxnSpPr/>
            <p:nvPr/>
          </p:nvCxnSpPr>
          <p:spPr>
            <a:xfrm>
              <a:off x="1779656" y="808446"/>
              <a:ext cx="8024744" cy="0"/>
            </a:xfrm>
            <a:prstGeom prst="line">
              <a:avLst/>
            </a:prstGeom>
            <a:ln w="28575">
              <a:solidFill>
                <a:srgbClr val="8CC4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1BA79899-0D0E-C642-94BD-847566C111BE}"/>
                </a:ext>
              </a:extLst>
            </p:cNvPr>
            <p:cNvCxnSpPr/>
            <p:nvPr/>
          </p:nvCxnSpPr>
          <p:spPr>
            <a:xfrm>
              <a:off x="611256" y="808446"/>
              <a:ext cx="8024744" cy="0"/>
            </a:xfrm>
            <a:prstGeom prst="line">
              <a:avLst/>
            </a:prstGeom>
            <a:ln w="28575">
              <a:solidFill>
                <a:srgbClr val="6930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400CCB90-CBB7-CC4B-8E9B-B429F9B8147B}"/>
              </a:ext>
            </a:extLst>
          </p:cNvPr>
          <p:cNvSpPr txBox="1"/>
          <p:nvPr/>
        </p:nvSpPr>
        <p:spPr>
          <a:xfrm>
            <a:off x="585242" y="274685"/>
            <a:ext cx="31936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b="1" dirty="0">
                <a:latin typeface="汉仪菱心体简" panose="02010400000101010101" pitchFamily="2" charset="-122"/>
                <a:ea typeface="汉仪菱心体简" panose="02010400000101010101" pitchFamily="2" charset="-122"/>
              </a:rPr>
              <a:t>Background - Trends</a:t>
            </a:r>
            <a:endParaRPr lang="zh-CN" altLang="en-US" sz="2600" b="1" dirty="0">
              <a:latin typeface="汉仪菱心体简" panose="02010400000101010101" pitchFamily="2" charset="-122"/>
              <a:ea typeface="汉仪菱心体简" panose="02010400000101010101" pitchFamily="2" charset="-122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EBDC0CA-E6BD-DB43-B751-5536C2F7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2D7D-324D-9543-900C-8C344F1A6E84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0061B760-7358-4481-BACC-3C88BA4F4769}"/>
              </a:ext>
            </a:extLst>
          </p:cNvPr>
          <p:cNvSpPr/>
          <p:nvPr/>
        </p:nvSpPr>
        <p:spPr>
          <a:xfrm>
            <a:off x="611254" y="1244173"/>
            <a:ext cx="3906958" cy="679471"/>
          </a:xfrm>
          <a:prstGeom prst="roundRect">
            <a:avLst>
              <a:gd name="adj" fmla="val 50000"/>
            </a:avLst>
          </a:prstGeom>
          <a:solidFill>
            <a:srgbClr val="6930C3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Algorithm everywhere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66AD40-2A4C-0E4A-A8AA-EC226EFEFDBE}"/>
              </a:ext>
            </a:extLst>
          </p:cNvPr>
          <p:cNvSpPr txBox="1"/>
          <p:nvPr/>
        </p:nvSpPr>
        <p:spPr>
          <a:xfrm>
            <a:off x="6556395" y="5506415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Global Trends on Data Security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B3A6E3-53DF-364F-9DD0-02C2B15DEE71}"/>
              </a:ext>
            </a:extLst>
          </p:cNvPr>
          <p:cNvSpPr txBox="1"/>
          <p:nvPr/>
        </p:nvSpPr>
        <p:spPr>
          <a:xfrm>
            <a:off x="647889" y="2242462"/>
            <a:ext cx="4255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Algorithms have pervaded into people’s lives. Data is indispensable and of great value in the whole internet industry as well as the platform economy.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089F1D-1DC3-2C42-AA89-A623B6385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324" y="1768649"/>
            <a:ext cx="7110274" cy="3390478"/>
          </a:xfrm>
          <a:prstGeom prst="rect">
            <a:avLst/>
          </a:prstGeom>
        </p:spPr>
      </p:pic>
      <p:sp>
        <p:nvSpPr>
          <p:cNvPr id="13" name="矩形: 圆角 1">
            <a:extLst>
              <a:ext uri="{FF2B5EF4-FFF2-40B4-BE49-F238E27FC236}">
                <a16:creationId xmlns:a16="http://schemas.microsoft.com/office/drawing/2014/main" id="{35D44933-6039-6A40-9BA1-1137DD5C5420}"/>
              </a:ext>
            </a:extLst>
          </p:cNvPr>
          <p:cNvSpPr/>
          <p:nvPr/>
        </p:nvSpPr>
        <p:spPr>
          <a:xfrm>
            <a:off x="647888" y="3669277"/>
            <a:ext cx="3870323" cy="679471"/>
          </a:xfrm>
          <a:prstGeom prst="roundRect">
            <a:avLst>
              <a:gd name="adj" fmla="val 50000"/>
            </a:avLst>
          </a:prstGeom>
          <a:solidFill>
            <a:srgbClr val="6930C3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Privacy &amp; Security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E2EEB9-8E69-C44E-B5EC-4536C0326D50}"/>
              </a:ext>
            </a:extLst>
          </p:cNvPr>
          <p:cNvSpPr txBox="1"/>
          <p:nvPr/>
        </p:nvSpPr>
        <p:spPr>
          <a:xfrm>
            <a:off x="585242" y="4668831"/>
            <a:ext cx="4166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 involve personal privacy could undermine people’s welfare in cases such as privacy disclosure and price discrimination.</a:t>
            </a:r>
            <a:endParaRPr lang="zh-CN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75041" y="2269356"/>
            <a:ext cx="8887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Not Privacy</a:t>
            </a:r>
            <a:endParaRPr lang="zh-CN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705544" y="3266702"/>
            <a:ext cx="11657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Protected</a:t>
            </a:r>
          </a:p>
          <a:p>
            <a:r>
              <a:rPr lang="en-US" altLang="zh-CN" dirty="0"/>
              <a:t>Privacy</a:t>
            </a:r>
            <a:endParaRPr lang="zh-CN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643204" y="4044408"/>
            <a:ext cx="1290462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Un-protected</a:t>
            </a:r>
          </a:p>
          <a:p>
            <a:r>
              <a:rPr lang="en-US" altLang="zh-CN" sz="1400" dirty="0"/>
              <a:t>Privacy</a:t>
            </a:r>
          </a:p>
          <a:p>
            <a:endParaRPr lang="zh-CN" altLang="en-US" sz="9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595911" y="3138362"/>
            <a:ext cx="1264395" cy="10618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Company’s financial data</a:t>
            </a:r>
          </a:p>
          <a:p>
            <a:endParaRPr lang="en-US" altLang="zh-CN" sz="1050" dirty="0"/>
          </a:p>
          <a:p>
            <a:r>
              <a:rPr lang="en-US" altLang="zh-CN" sz="1050" dirty="0"/>
              <a:t>Clinical records</a:t>
            </a:r>
          </a:p>
          <a:p>
            <a:endParaRPr lang="en-US" altLang="zh-CN" sz="1050" dirty="0"/>
          </a:p>
          <a:p>
            <a:r>
              <a:rPr lang="en-US" altLang="zh-CN" sz="1050" dirty="0"/>
              <a:t>Personal </a:t>
            </a:r>
            <a:r>
              <a:rPr lang="en-US" altLang="zh-CN" sz="1050" dirty="0" err="1"/>
              <a:t>ID&amp;data</a:t>
            </a:r>
            <a:endParaRPr lang="zh-CN" altLang="en-US" sz="105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0595910" y="1923644"/>
            <a:ext cx="1264395" cy="10618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Examples:</a:t>
            </a:r>
          </a:p>
          <a:p>
            <a:endParaRPr lang="en-US" altLang="zh-CN" sz="1050" dirty="0"/>
          </a:p>
          <a:p>
            <a:r>
              <a:rPr lang="en-US" altLang="zh-CN" sz="1050" dirty="0"/>
              <a:t>Webpage contents</a:t>
            </a:r>
          </a:p>
          <a:p>
            <a:endParaRPr lang="en-US" altLang="zh-CN" sz="1050" dirty="0"/>
          </a:p>
          <a:p>
            <a:r>
              <a:rPr lang="en-US" altLang="zh-CN" sz="1050" dirty="0"/>
              <a:t>Open source data</a:t>
            </a:r>
          </a:p>
          <a:p>
            <a:endParaRPr lang="en-US" altLang="zh-CN" sz="1050" dirty="0"/>
          </a:p>
        </p:txBody>
      </p:sp>
    </p:spTree>
    <p:extLst>
      <p:ext uri="{BB962C8B-B14F-4D97-AF65-F5344CB8AC3E}">
        <p14:creationId xmlns:p14="http://schemas.microsoft.com/office/powerpoint/2010/main" val="318337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C902B68-032B-B146-9FEC-8A636DFF2FD3}"/>
              </a:ext>
            </a:extLst>
          </p:cNvPr>
          <p:cNvSpPr/>
          <p:nvPr/>
        </p:nvSpPr>
        <p:spPr>
          <a:xfrm flipH="1">
            <a:off x="-789211" y="345478"/>
            <a:ext cx="9862456" cy="6858000"/>
          </a:xfrm>
          <a:prstGeom prst="parallelogram">
            <a:avLst>
              <a:gd name="adj" fmla="val 49762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EF7B99AA-E748-C842-ACF1-73E0B7A0B8FB}"/>
              </a:ext>
            </a:extLst>
          </p:cNvPr>
          <p:cNvSpPr/>
          <p:nvPr/>
        </p:nvSpPr>
        <p:spPr>
          <a:xfrm>
            <a:off x="0" y="5731329"/>
            <a:ext cx="522514" cy="1126671"/>
          </a:xfrm>
          <a:prstGeom prst="rt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DEAA6D56-3B03-F343-98FE-F84ABFD0A1FA}"/>
              </a:ext>
            </a:extLst>
          </p:cNvPr>
          <p:cNvSpPr/>
          <p:nvPr/>
        </p:nvSpPr>
        <p:spPr>
          <a:xfrm rot="10800000">
            <a:off x="10940143" y="-2"/>
            <a:ext cx="1251857" cy="2699317"/>
          </a:xfrm>
          <a:prstGeom prst="rt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3CCE2649-3E6D-474A-BE31-234B7B5006D3}"/>
              </a:ext>
            </a:extLst>
          </p:cNvPr>
          <p:cNvCxnSpPr>
            <a:cxnSpLocks/>
          </p:cNvCxnSpPr>
          <p:nvPr/>
        </p:nvCxnSpPr>
        <p:spPr>
          <a:xfrm>
            <a:off x="-163290" y="1877785"/>
            <a:ext cx="1289957" cy="266155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2B7BA3B5-EF64-FB4E-B80E-0EB1EDA54E47}"/>
              </a:ext>
            </a:extLst>
          </p:cNvPr>
          <p:cNvCxnSpPr/>
          <p:nvPr/>
        </p:nvCxnSpPr>
        <p:spPr>
          <a:xfrm>
            <a:off x="8049984" y="4196441"/>
            <a:ext cx="1289957" cy="266155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D5CB91A-C7B5-7B46-BC31-F6360ADDB36B}"/>
              </a:ext>
            </a:extLst>
          </p:cNvPr>
          <p:cNvGrpSpPr/>
          <p:nvPr/>
        </p:nvGrpSpPr>
        <p:grpSpPr>
          <a:xfrm>
            <a:off x="2144417" y="3429000"/>
            <a:ext cx="5017155" cy="890887"/>
            <a:chOff x="1432342" y="2253871"/>
            <a:chExt cx="5017155" cy="890887"/>
          </a:xfrm>
        </p:grpSpPr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id="{FA71D7BB-41C1-D147-AE2B-C6CDDEA7CD79}"/>
                </a:ext>
              </a:extLst>
            </p:cNvPr>
            <p:cNvSpPr/>
            <p:nvPr/>
          </p:nvSpPr>
          <p:spPr>
            <a:xfrm>
              <a:off x="1769497" y="2253871"/>
              <a:ext cx="4680000" cy="890887"/>
            </a:xfrm>
            <a:prstGeom prst="roundRect">
              <a:avLst/>
            </a:prstGeom>
            <a:solidFill>
              <a:srgbClr val="F7EBF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zh-CN" altLang="en-US" sz="2600" b="1" dirty="0">
                  <a:ln w="9525">
                    <a:gradFill>
                      <a:gsLst>
                        <a:gs pos="0">
                          <a:schemeClr val="bg1">
                            <a:alpha val="11000"/>
                          </a:schemeClr>
                        </a:gs>
                        <a:gs pos="50000">
                          <a:schemeClr val="bg1">
                            <a:alpha val="50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ln>
                  <a:solidFill>
                    <a:srgbClr val="C330BB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      </a:t>
              </a:r>
              <a:r>
                <a:rPr kumimoji="1" lang="en-US" altLang="zh-CN" sz="2600" b="1" dirty="0" err="1">
                  <a:ln w="9525">
                    <a:gradFill>
                      <a:gsLst>
                        <a:gs pos="0">
                          <a:schemeClr val="bg1">
                            <a:alpha val="11000"/>
                          </a:schemeClr>
                        </a:gs>
                        <a:gs pos="50000">
                          <a:schemeClr val="bg1">
                            <a:alpha val="50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ln>
                  <a:solidFill>
                    <a:srgbClr val="C330BB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DataFi</a:t>
              </a:r>
              <a:endParaRPr kumimoji="1" lang="zh-CN" altLang="en-US" sz="2600" b="1" dirty="0">
                <a:solidFill>
                  <a:srgbClr val="C330BB"/>
                </a:solidFill>
                <a:effectLst/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B6B10B6A-06AA-6940-B492-67D9E3477EA4}"/>
                </a:ext>
              </a:extLst>
            </p:cNvPr>
            <p:cNvSpPr/>
            <p:nvPr/>
          </p:nvSpPr>
          <p:spPr>
            <a:xfrm>
              <a:off x="1432342" y="2253871"/>
              <a:ext cx="890887" cy="890887"/>
            </a:xfrm>
            <a:prstGeom prst="ellipse">
              <a:avLst/>
            </a:prstGeom>
            <a:solidFill>
              <a:srgbClr val="C330B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b="1" dirty="0"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2</a:t>
              </a:r>
              <a:endParaRPr kumimoji="1" lang="zh-CN" altLang="en-US" sz="4400" b="1" dirty="0"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F47ABB0-3EA9-CF47-946A-6D61C561E82C}"/>
              </a:ext>
            </a:extLst>
          </p:cNvPr>
          <p:cNvGrpSpPr/>
          <p:nvPr/>
        </p:nvGrpSpPr>
        <p:grpSpPr>
          <a:xfrm>
            <a:off x="1391809" y="1956066"/>
            <a:ext cx="5017155" cy="890887"/>
            <a:chOff x="1432342" y="2253871"/>
            <a:chExt cx="5017155" cy="890887"/>
          </a:xfrm>
        </p:grpSpPr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193E7AEE-E104-1E44-B518-0DCFEF8B55BE}"/>
                </a:ext>
              </a:extLst>
            </p:cNvPr>
            <p:cNvSpPr/>
            <p:nvPr/>
          </p:nvSpPr>
          <p:spPr>
            <a:xfrm>
              <a:off x="1769497" y="2253871"/>
              <a:ext cx="4680000" cy="890887"/>
            </a:xfrm>
            <a:prstGeom prst="roundRect">
              <a:avLst/>
            </a:prstGeom>
            <a:solidFill>
              <a:srgbClr val="CAC3F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zh-CN" altLang="en-US" sz="2400" b="1" dirty="0">
                  <a:solidFill>
                    <a:srgbClr val="6930C3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       </a:t>
              </a:r>
              <a:r>
                <a:rPr kumimoji="1" lang="en-US" altLang="zh-CN" sz="2400" b="1" dirty="0">
                  <a:solidFill>
                    <a:srgbClr val="6930C3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Backgrounds</a:t>
              </a: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30603ED-6C50-784E-87F0-1410F9A44C25}"/>
                </a:ext>
              </a:extLst>
            </p:cNvPr>
            <p:cNvSpPr/>
            <p:nvPr/>
          </p:nvSpPr>
          <p:spPr>
            <a:xfrm>
              <a:off x="1432342" y="2253871"/>
              <a:ext cx="890887" cy="890887"/>
            </a:xfrm>
            <a:prstGeom prst="ellipse">
              <a:avLst/>
            </a:prstGeom>
            <a:solidFill>
              <a:srgbClr val="6930C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b="1" dirty="0"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1</a:t>
              </a:r>
              <a:endParaRPr kumimoji="1" lang="zh-CN" altLang="en-US" sz="4400" b="1" dirty="0"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86FF2D9-3E19-0848-B221-61AD02737FBE}"/>
              </a:ext>
            </a:extLst>
          </p:cNvPr>
          <p:cNvGrpSpPr/>
          <p:nvPr/>
        </p:nvGrpSpPr>
        <p:grpSpPr>
          <a:xfrm>
            <a:off x="2753102" y="4936141"/>
            <a:ext cx="5017155" cy="890887"/>
            <a:chOff x="1432342" y="2253871"/>
            <a:chExt cx="5017155" cy="890887"/>
          </a:xfrm>
        </p:grpSpPr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A3892433-29B9-FC48-86B6-5581700EA68F}"/>
                </a:ext>
              </a:extLst>
            </p:cNvPr>
            <p:cNvSpPr/>
            <p:nvPr/>
          </p:nvSpPr>
          <p:spPr>
            <a:xfrm>
              <a:off x="1769497" y="2253871"/>
              <a:ext cx="4680000" cy="890887"/>
            </a:xfrm>
            <a:prstGeom prst="roundRect">
              <a:avLst/>
            </a:prstGeom>
            <a:solidFill>
              <a:srgbClr val="CAC3F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zh-CN" altLang="en-US" sz="2400" b="1" dirty="0">
                  <a:solidFill>
                    <a:srgbClr val="6930C3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      </a:t>
              </a:r>
              <a:r>
                <a:rPr kumimoji="1" lang="en-US" altLang="zh-CN" sz="2400" b="1" dirty="0">
                  <a:solidFill>
                    <a:srgbClr val="6930C3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Future Visions</a:t>
              </a:r>
              <a:endParaRPr kumimoji="1" lang="zh-CN" altLang="en-US" sz="2400" b="1" dirty="0">
                <a:solidFill>
                  <a:srgbClr val="6930C3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F5279E5-AB1D-8B41-B932-09E1EC1D7A65}"/>
                </a:ext>
              </a:extLst>
            </p:cNvPr>
            <p:cNvSpPr/>
            <p:nvPr/>
          </p:nvSpPr>
          <p:spPr>
            <a:xfrm>
              <a:off x="1432342" y="2253871"/>
              <a:ext cx="890887" cy="890887"/>
            </a:xfrm>
            <a:prstGeom prst="ellipse">
              <a:avLst/>
            </a:prstGeom>
            <a:solidFill>
              <a:srgbClr val="6930C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b="1" dirty="0"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3</a:t>
              </a:r>
              <a:endParaRPr kumimoji="1" lang="zh-CN" altLang="en-US" sz="4400" b="1" dirty="0"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sp>
        <p:nvSpPr>
          <p:cNvPr id="18" name="椭圆 13">
            <a:extLst>
              <a:ext uri="{FF2B5EF4-FFF2-40B4-BE49-F238E27FC236}">
                <a16:creationId xmlns:a16="http://schemas.microsoft.com/office/drawing/2014/main" id="{BF3BB92E-B678-F845-B31C-3ED6FDD6B263}"/>
              </a:ext>
            </a:extLst>
          </p:cNvPr>
          <p:cNvSpPr/>
          <p:nvPr/>
        </p:nvSpPr>
        <p:spPr>
          <a:xfrm>
            <a:off x="718458" y="261257"/>
            <a:ext cx="3790790" cy="1159329"/>
          </a:xfrm>
          <a:prstGeom prst="ellipse">
            <a:avLst/>
          </a:prstGeom>
          <a:solidFill>
            <a:srgbClr val="6930C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kumimoji="1" lang="en-US" altLang="zh-CN" sz="4800" b="1" dirty="0">
                <a:ln w="9525">
                  <a:gradFill>
                    <a:gsLst>
                      <a:gs pos="0">
                        <a:schemeClr val="bg1">
                          <a:alpha val="11000"/>
                        </a:schemeClr>
                      </a:gs>
                      <a:gs pos="50000">
                        <a:schemeClr val="bg1">
                          <a:alpha val="50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HYLingXinJ" panose="02010400000101010101" pitchFamily="2" charset="-120"/>
                <a:ea typeface="HYLingXinJ" panose="02010400000101010101" pitchFamily="2" charset="-120"/>
              </a:rPr>
              <a:t>Contents</a:t>
            </a:r>
            <a:endParaRPr kumimoji="1" lang="zh-CN" altLang="en-US" sz="4800" b="1" dirty="0">
              <a:ln w="9525">
                <a:gradFill>
                  <a:gsLst>
                    <a:gs pos="0">
                      <a:schemeClr val="bg1">
                        <a:alpha val="11000"/>
                      </a:schemeClr>
                    </a:gs>
                    <a:gs pos="50000">
                      <a:schemeClr val="bg1">
                        <a:alpha val="5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HYLingXinJ" panose="02010400000101010101" pitchFamily="2" charset="-120"/>
              <a:ea typeface="HYLingXinJ" panose="02010400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8256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56FFF4-C1B0-CE46-B475-F4211FA433EC}"/>
              </a:ext>
            </a:extLst>
          </p:cNvPr>
          <p:cNvGrpSpPr/>
          <p:nvPr/>
        </p:nvGrpSpPr>
        <p:grpSpPr>
          <a:xfrm>
            <a:off x="611256" y="808446"/>
            <a:ext cx="9193144" cy="0"/>
            <a:chOff x="611256" y="808446"/>
            <a:chExt cx="9193144" cy="0"/>
          </a:xfrm>
        </p:grpSpPr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8FD1C2F8-8DE8-8D4C-A712-B75F01ABF92B}"/>
                </a:ext>
              </a:extLst>
            </p:cNvPr>
            <p:cNvCxnSpPr/>
            <p:nvPr/>
          </p:nvCxnSpPr>
          <p:spPr>
            <a:xfrm>
              <a:off x="1779656" y="808446"/>
              <a:ext cx="8024744" cy="0"/>
            </a:xfrm>
            <a:prstGeom prst="line">
              <a:avLst/>
            </a:prstGeom>
            <a:ln w="28575">
              <a:solidFill>
                <a:srgbClr val="8CC4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1BA79899-0D0E-C642-94BD-847566C111BE}"/>
                </a:ext>
              </a:extLst>
            </p:cNvPr>
            <p:cNvCxnSpPr/>
            <p:nvPr/>
          </p:nvCxnSpPr>
          <p:spPr>
            <a:xfrm>
              <a:off x="611256" y="808446"/>
              <a:ext cx="8024744" cy="0"/>
            </a:xfrm>
            <a:prstGeom prst="line">
              <a:avLst/>
            </a:prstGeom>
            <a:ln w="28575">
              <a:solidFill>
                <a:srgbClr val="6930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400CCB90-CBB7-CC4B-8E9B-B429F9B8147B}"/>
              </a:ext>
            </a:extLst>
          </p:cNvPr>
          <p:cNvSpPr txBox="1"/>
          <p:nvPr/>
        </p:nvSpPr>
        <p:spPr>
          <a:xfrm>
            <a:off x="585242" y="274685"/>
            <a:ext cx="38715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b="1" dirty="0" err="1">
                <a:latin typeface="汉仪菱心体简" panose="02010400000101010101" pitchFamily="2" charset="-122"/>
                <a:ea typeface="汉仪菱心体简" panose="02010400000101010101" pitchFamily="2" charset="-122"/>
              </a:rPr>
              <a:t>DataFi</a:t>
            </a:r>
            <a:r>
              <a:rPr lang="en-US" altLang="zh-CN" sz="2600" b="1" dirty="0">
                <a:latin typeface="汉仪菱心体简" panose="02010400000101010101" pitchFamily="2" charset="-122"/>
                <a:ea typeface="汉仪菱心体简" panose="02010400000101010101" pitchFamily="2" charset="-122"/>
              </a:rPr>
              <a:t> – make data worth</a:t>
            </a:r>
            <a:endParaRPr lang="zh-CN" altLang="en-US" sz="2600" b="1" dirty="0">
              <a:latin typeface="汉仪菱心体简" panose="02010400000101010101" pitchFamily="2" charset="-122"/>
              <a:ea typeface="汉仪菱心体简" panose="02010400000101010101" pitchFamily="2" charset="-122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EBDC0CA-E6BD-DB43-B751-5536C2F7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2D7D-324D-9543-900C-8C344F1A6E84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15" name="矩形: 圆角 1">
            <a:extLst>
              <a:ext uri="{FF2B5EF4-FFF2-40B4-BE49-F238E27FC236}">
                <a16:creationId xmlns:a16="http://schemas.microsoft.com/office/drawing/2014/main" id="{501823DC-A838-3441-A3C2-6EA585819A47}"/>
              </a:ext>
            </a:extLst>
          </p:cNvPr>
          <p:cNvSpPr/>
          <p:nvPr/>
        </p:nvSpPr>
        <p:spPr>
          <a:xfrm>
            <a:off x="2246267" y="5137693"/>
            <a:ext cx="2911434" cy="679471"/>
          </a:xfrm>
          <a:prstGeom prst="roundRect">
            <a:avLst>
              <a:gd name="adj" fmla="val 50000"/>
            </a:avLst>
          </a:prstGeom>
          <a:solidFill>
            <a:srgbClr val="6930C3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dirty="0"/>
              <a:t>Data Owner</a:t>
            </a:r>
            <a:endParaRPr lang="zh-CN" altLang="en-US" sz="3600" dirty="0">
              <a:effectLst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E640B4-4163-404E-96EE-D634EE5002E6}"/>
              </a:ext>
            </a:extLst>
          </p:cNvPr>
          <p:cNvSpPr txBox="1"/>
          <p:nvPr/>
        </p:nvSpPr>
        <p:spPr>
          <a:xfrm>
            <a:off x="647889" y="2118644"/>
            <a:ext cx="10692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We will provide service on building Data markets and searching for its equilibrium. </a:t>
            </a:r>
          </a:p>
          <a:p>
            <a:r>
              <a:rPr lang="en-US" altLang="zh-CN" sz="2000" dirty="0"/>
              <a:t>To be more specific, </a:t>
            </a:r>
            <a:r>
              <a:rPr lang="en-US" altLang="zh-CN" sz="2000" b="1" dirty="0" err="1">
                <a:effectLst/>
              </a:rPr>
              <a:t>DataFi</a:t>
            </a:r>
            <a:r>
              <a:rPr lang="en-US" altLang="zh-CN" sz="2000" b="1" dirty="0">
                <a:effectLst/>
              </a:rPr>
              <a:t> allows individuals to have control of their data, make best </a:t>
            </a:r>
            <a:r>
              <a:rPr lang="en-US" altLang="zh-CN" sz="2000" b="1" dirty="0"/>
              <a:t>use of their data</a:t>
            </a:r>
            <a:r>
              <a:rPr lang="en-US" altLang="zh-CN" sz="2000" b="1" dirty="0">
                <a:effectLst/>
              </a:rPr>
              <a:t> and get appropriate payoff</a:t>
            </a:r>
            <a:r>
              <a:rPr lang="en-US" altLang="zh-CN" sz="2000" dirty="0">
                <a:effectLst/>
              </a:rPr>
              <a:t> – including enjoying better and secured service, and getting paid.</a:t>
            </a:r>
            <a:endParaRPr lang="zh-CN" altLang="en-US" sz="2000" dirty="0">
              <a:effectLst/>
            </a:endParaRPr>
          </a:p>
        </p:txBody>
      </p:sp>
      <p:sp>
        <p:nvSpPr>
          <p:cNvPr id="16" name="矩形: 圆角 1">
            <a:extLst>
              <a:ext uri="{FF2B5EF4-FFF2-40B4-BE49-F238E27FC236}">
                <a16:creationId xmlns:a16="http://schemas.microsoft.com/office/drawing/2014/main" id="{49B6B9D7-3A7C-C649-A8EF-6ED951AE2216}"/>
              </a:ext>
            </a:extLst>
          </p:cNvPr>
          <p:cNvSpPr/>
          <p:nvPr/>
        </p:nvSpPr>
        <p:spPr>
          <a:xfrm>
            <a:off x="611255" y="1244173"/>
            <a:ext cx="2911434" cy="679471"/>
          </a:xfrm>
          <a:prstGeom prst="roundRect">
            <a:avLst>
              <a:gd name="adj" fmla="val 50000"/>
            </a:avLst>
          </a:prstGeom>
          <a:solidFill>
            <a:srgbClr val="6930C3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Our Goals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: 圆角 1">
            <a:extLst>
              <a:ext uri="{FF2B5EF4-FFF2-40B4-BE49-F238E27FC236}">
                <a16:creationId xmlns:a16="http://schemas.microsoft.com/office/drawing/2014/main" id="{7EB9DB55-D0E7-6949-B735-74E5E8FDB0B4}"/>
              </a:ext>
            </a:extLst>
          </p:cNvPr>
          <p:cNvSpPr/>
          <p:nvPr/>
        </p:nvSpPr>
        <p:spPr>
          <a:xfrm>
            <a:off x="4864401" y="3576943"/>
            <a:ext cx="2911434" cy="679471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 err="1"/>
              <a:t>DataFi</a:t>
            </a:r>
            <a:endParaRPr lang="zh-CN" altLang="en-US" sz="2800" b="1" dirty="0">
              <a:effectLst/>
            </a:endParaRPr>
          </a:p>
        </p:txBody>
      </p:sp>
      <p:sp>
        <p:nvSpPr>
          <p:cNvPr id="18" name="矩形: 圆角 1">
            <a:extLst>
              <a:ext uri="{FF2B5EF4-FFF2-40B4-BE49-F238E27FC236}">
                <a16:creationId xmlns:a16="http://schemas.microsoft.com/office/drawing/2014/main" id="{E41E3087-7CB0-9B4E-8A32-1CC710A6FE73}"/>
              </a:ext>
            </a:extLst>
          </p:cNvPr>
          <p:cNvSpPr/>
          <p:nvPr/>
        </p:nvSpPr>
        <p:spPr>
          <a:xfrm>
            <a:off x="7530435" y="5137692"/>
            <a:ext cx="2911434" cy="679471"/>
          </a:xfrm>
          <a:prstGeom prst="roundRect">
            <a:avLst>
              <a:gd name="adj" fmla="val 50000"/>
            </a:avLst>
          </a:prstGeom>
          <a:solidFill>
            <a:srgbClr val="6930C3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dirty="0"/>
              <a:t>Data User</a:t>
            </a:r>
            <a:endParaRPr lang="zh-CN" altLang="en-US" sz="2800" dirty="0"/>
          </a:p>
        </p:txBody>
      </p:sp>
      <p:cxnSp>
        <p:nvCxnSpPr>
          <p:cNvPr id="3" name="直線單箭頭接點 2"/>
          <p:cNvCxnSpPr/>
          <p:nvPr/>
        </p:nvCxnSpPr>
        <p:spPr>
          <a:xfrm flipV="1">
            <a:off x="5157701" y="5342958"/>
            <a:ext cx="2372734" cy="1"/>
          </a:xfrm>
          <a:prstGeom prst="straightConnector1">
            <a:avLst/>
          </a:prstGeom>
          <a:ln w="57150">
            <a:solidFill>
              <a:srgbClr val="C330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5157701" y="5589020"/>
            <a:ext cx="2372734" cy="0"/>
          </a:xfrm>
          <a:prstGeom prst="straightConnector1">
            <a:avLst/>
          </a:prstGeom>
          <a:ln w="57150">
            <a:solidFill>
              <a:srgbClr val="C330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3">
            <a:extLst>
              <a:ext uri="{FF2B5EF4-FFF2-40B4-BE49-F238E27FC236}">
                <a16:creationId xmlns:a16="http://schemas.microsoft.com/office/drawing/2014/main" id="{13E640B4-4163-404E-96EE-D634EE5002E6}"/>
              </a:ext>
            </a:extLst>
          </p:cNvPr>
          <p:cNvSpPr txBox="1"/>
          <p:nvPr/>
        </p:nvSpPr>
        <p:spPr>
          <a:xfrm>
            <a:off x="5157701" y="5664906"/>
            <a:ext cx="2843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Payoff</a:t>
            </a:r>
            <a:br>
              <a:rPr lang="en-US" altLang="zh-CN" sz="2000" dirty="0"/>
            </a:br>
            <a:r>
              <a:rPr lang="en-US" altLang="zh-CN" sz="2000" dirty="0"/>
              <a:t>(service/compensate)</a:t>
            </a:r>
            <a:endParaRPr lang="zh-CN" altLang="en-US" sz="2000" dirty="0">
              <a:effectLst/>
            </a:endParaRPr>
          </a:p>
        </p:txBody>
      </p:sp>
      <p:sp>
        <p:nvSpPr>
          <p:cNvPr id="21" name="文本框 13">
            <a:extLst>
              <a:ext uri="{FF2B5EF4-FFF2-40B4-BE49-F238E27FC236}">
                <a16:creationId xmlns:a16="http://schemas.microsoft.com/office/drawing/2014/main" id="{13E640B4-4163-404E-96EE-D634EE5002E6}"/>
              </a:ext>
            </a:extLst>
          </p:cNvPr>
          <p:cNvSpPr txBox="1"/>
          <p:nvPr/>
        </p:nvSpPr>
        <p:spPr>
          <a:xfrm>
            <a:off x="2887168" y="4376876"/>
            <a:ext cx="1629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Data Minting</a:t>
            </a:r>
            <a:endParaRPr lang="zh-CN" altLang="en-US" sz="2000" dirty="0">
              <a:effectLst/>
            </a:endParaRPr>
          </a:p>
        </p:txBody>
      </p:sp>
      <p:cxnSp>
        <p:nvCxnSpPr>
          <p:cNvPr id="22" name="直線單箭頭接點 21"/>
          <p:cNvCxnSpPr>
            <a:endCxn id="15" idx="0"/>
          </p:cNvCxnSpPr>
          <p:nvPr/>
        </p:nvCxnSpPr>
        <p:spPr>
          <a:xfrm flipH="1">
            <a:off x="3701984" y="4287316"/>
            <a:ext cx="2618133" cy="850377"/>
          </a:xfrm>
          <a:prstGeom prst="straightConnector1">
            <a:avLst/>
          </a:prstGeom>
          <a:ln w="57150">
            <a:solidFill>
              <a:srgbClr val="C330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13">
            <a:extLst>
              <a:ext uri="{FF2B5EF4-FFF2-40B4-BE49-F238E27FC236}">
                <a16:creationId xmlns:a16="http://schemas.microsoft.com/office/drawing/2014/main" id="{13E640B4-4163-404E-96EE-D634EE5002E6}"/>
              </a:ext>
            </a:extLst>
          </p:cNvPr>
          <p:cNvSpPr txBox="1"/>
          <p:nvPr/>
        </p:nvSpPr>
        <p:spPr>
          <a:xfrm>
            <a:off x="5283997" y="4950913"/>
            <a:ext cx="216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ffectLst/>
              </a:rPr>
              <a:t>Approval of using</a:t>
            </a:r>
            <a:endParaRPr lang="zh-CN" altLang="en-US" sz="2000" dirty="0">
              <a:effectLst/>
            </a:endParaRPr>
          </a:p>
        </p:txBody>
      </p:sp>
      <p:cxnSp>
        <p:nvCxnSpPr>
          <p:cNvPr id="27" name="直線單箭頭接點 26"/>
          <p:cNvCxnSpPr>
            <a:stCxn id="17" idx="2"/>
            <a:endCxn id="18" idx="0"/>
          </p:cNvCxnSpPr>
          <p:nvPr/>
        </p:nvCxnSpPr>
        <p:spPr>
          <a:xfrm>
            <a:off x="6320118" y="4256414"/>
            <a:ext cx="2666034" cy="881278"/>
          </a:xfrm>
          <a:prstGeom prst="straightConnector1">
            <a:avLst/>
          </a:prstGeom>
          <a:ln w="57150">
            <a:solidFill>
              <a:srgbClr val="C330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13">
            <a:extLst>
              <a:ext uri="{FF2B5EF4-FFF2-40B4-BE49-F238E27FC236}">
                <a16:creationId xmlns:a16="http://schemas.microsoft.com/office/drawing/2014/main" id="{13E640B4-4163-404E-96EE-D634EE5002E6}"/>
              </a:ext>
            </a:extLst>
          </p:cNvPr>
          <p:cNvSpPr txBox="1"/>
          <p:nvPr/>
        </p:nvSpPr>
        <p:spPr>
          <a:xfrm>
            <a:off x="7821184" y="4342612"/>
            <a:ext cx="220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Usage Auditing</a:t>
            </a:r>
            <a:endParaRPr lang="zh-CN" altLang="en-US" sz="2000" dirty="0">
              <a:effectLst/>
            </a:endParaRPr>
          </a:p>
        </p:txBody>
      </p:sp>
      <p:sp>
        <p:nvSpPr>
          <p:cNvPr id="29" name="文本框 13">
            <a:extLst>
              <a:ext uri="{FF2B5EF4-FFF2-40B4-BE49-F238E27FC236}">
                <a16:creationId xmlns:a16="http://schemas.microsoft.com/office/drawing/2014/main" id="{13E640B4-4163-404E-96EE-D634EE5002E6}"/>
              </a:ext>
            </a:extLst>
          </p:cNvPr>
          <p:cNvSpPr txBox="1"/>
          <p:nvPr/>
        </p:nvSpPr>
        <p:spPr>
          <a:xfrm>
            <a:off x="5290901" y="4541717"/>
            <a:ext cx="2024434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Smart Contracts</a:t>
            </a:r>
            <a:endParaRPr lang="zh-CN" alt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3624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56FFF4-C1B0-CE46-B475-F4211FA433EC}"/>
              </a:ext>
            </a:extLst>
          </p:cNvPr>
          <p:cNvGrpSpPr/>
          <p:nvPr/>
        </p:nvGrpSpPr>
        <p:grpSpPr>
          <a:xfrm>
            <a:off x="611256" y="808446"/>
            <a:ext cx="9193144" cy="0"/>
            <a:chOff x="611256" y="808446"/>
            <a:chExt cx="9193144" cy="0"/>
          </a:xfrm>
        </p:grpSpPr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8FD1C2F8-8DE8-8D4C-A712-B75F01ABF92B}"/>
                </a:ext>
              </a:extLst>
            </p:cNvPr>
            <p:cNvCxnSpPr/>
            <p:nvPr/>
          </p:nvCxnSpPr>
          <p:spPr>
            <a:xfrm>
              <a:off x="1779656" y="808446"/>
              <a:ext cx="8024744" cy="0"/>
            </a:xfrm>
            <a:prstGeom prst="line">
              <a:avLst/>
            </a:prstGeom>
            <a:ln w="28575">
              <a:solidFill>
                <a:srgbClr val="8CC4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1BA79899-0D0E-C642-94BD-847566C111BE}"/>
                </a:ext>
              </a:extLst>
            </p:cNvPr>
            <p:cNvCxnSpPr/>
            <p:nvPr/>
          </p:nvCxnSpPr>
          <p:spPr>
            <a:xfrm>
              <a:off x="611256" y="808446"/>
              <a:ext cx="8024744" cy="0"/>
            </a:xfrm>
            <a:prstGeom prst="line">
              <a:avLst/>
            </a:prstGeom>
            <a:ln w="28575">
              <a:solidFill>
                <a:srgbClr val="6930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400CCB90-CBB7-CC4B-8E9B-B429F9B8147B}"/>
              </a:ext>
            </a:extLst>
          </p:cNvPr>
          <p:cNvSpPr txBox="1"/>
          <p:nvPr/>
        </p:nvSpPr>
        <p:spPr>
          <a:xfrm>
            <a:off x="585241" y="274685"/>
            <a:ext cx="61870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latin typeface="汉仪菱心体简" panose="02010400000101010101" pitchFamily="2" charset="-122"/>
                <a:ea typeface="汉仪菱心体简" panose="02010400000101010101" pitchFamily="2" charset="-122"/>
              </a:rPr>
              <a:t>ERC721D – Data version NFT</a:t>
            </a:r>
            <a:endParaRPr lang="zh-CN" altLang="en-US" sz="2600" b="1" dirty="0">
              <a:latin typeface="汉仪菱心体简" panose="02010400000101010101" pitchFamily="2" charset="-122"/>
              <a:ea typeface="汉仪菱心体简" panose="02010400000101010101" pitchFamily="2" charset="-122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EBDC0CA-E6BD-DB43-B751-5536C2F7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2D7D-324D-9543-900C-8C344F1A6E84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15" name="矩形: 圆角 1">
            <a:extLst>
              <a:ext uri="{FF2B5EF4-FFF2-40B4-BE49-F238E27FC236}">
                <a16:creationId xmlns:a16="http://schemas.microsoft.com/office/drawing/2014/main" id="{501823DC-A838-3441-A3C2-6EA585819A47}"/>
              </a:ext>
            </a:extLst>
          </p:cNvPr>
          <p:cNvSpPr/>
          <p:nvPr/>
        </p:nvSpPr>
        <p:spPr>
          <a:xfrm>
            <a:off x="608763" y="2945903"/>
            <a:ext cx="2911434" cy="679471"/>
          </a:xfrm>
          <a:prstGeom prst="roundRect">
            <a:avLst>
              <a:gd name="adj" fmla="val 50000"/>
            </a:avLst>
          </a:prstGeom>
          <a:solidFill>
            <a:srgbClr val="6930C3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Approve</a:t>
            </a:r>
            <a:endParaRPr lang="zh-CN" altLang="en-US" sz="2400" dirty="0">
              <a:effectLst/>
            </a:endParaRPr>
          </a:p>
        </p:txBody>
      </p:sp>
      <p:sp>
        <p:nvSpPr>
          <p:cNvPr id="16" name="矩形: 圆角 1">
            <a:extLst>
              <a:ext uri="{FF2B5EF4-FFF2-40B4-BE49-F238E27FC236}">
                <a16:creationId xmlns:a16="http://schemas.microsoft.com/office/drawing/2014/main" id="{49B6B9D7-3A7C-C649-A8EF-6ED951AE2216}"/>
              </a:ext>
            </a:extLst>
          </p:cNvPr>
          <p:cNvSpPr/>
          <p:nvPr/>
        </p:nvSpPr>
        <p:spPr>
          <a:xfrm>
            <a:off x="611255" y="1244173"/>
            <a:ext cx="2911434" cy="679471"/>
          </a:xfrm>
          <a:prstGeom prst="roundRect">
            <a:avLst>
              <a:gd name="adj" fmla="val 50000"/>
            </a:avLst>
          </a:prstGeom>
          <a:solidFill>
            <a:srgbClr val="6930C3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ERC 721D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: 圆角 1">
            <a:extLst>
              <a:ext uri="{FF2B5EF4-FFF2-40B4-BE49-F238E27FC236}">
                <a16:creationId xmlns:a16="http://schemas.microsoft.com/office/drawing/2014/main" id="{7EB9DB55-D0E7-6949-B735-74E5E8FDB0B4}"/>
              </a:ext>
            </a:extLst>
          </p:cNvPr>
          <p:cNvSpPr/>
          <p:nvPr/>
        </p:nvSpPr>
        <p:spPr>
          <a:xfrm>
            <a:off x="6250832" y="2945902"/>
            <a:ext cx="2911434" cy="679471"/>
          </a:xfrm>
          <a:prstGeom prst="roundRect">
            <a:avLst>
              <a:gd name="adj" fmla="val 50000"/>
            </a:avLst>
          </a:prstGeom>
          <a:solidFill>
            <a:srgbClr val="6930C3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Authorize</a:t>
            </a:r>
            <a:endParaRPr lang="zh-CN" altLang="en-US" dirty="0">
              <a:effectLst/>
            </a:endParaRPr>
          </a:p>
        </p:txBody>
      </p:sp>
      <p:sp>
        <p:nvSpPr>
          <p:cNvPr id="13" name="文本框 13">
            <a:extLst>
              <a:ext uri="{FF2B5EF4-FFF2-40B4-BE49-F238E27FC236}">
                <a16:creationId xmlns:a16="http://schemas.microsoft.com/office/drawing/2014/main" id="{13E640B4-4163-404E-96EE-D634EE5002E6}"/>
              </a:ext>
            </a:extLst>
          </p:cNvPr>
          <p:cNvSpPr txBox="1"/>
          <p:nvPr/>
        </p:nvSpPr>
        <p:spPr>
          <a:xfrm>
            <a:off x="677404" y="3698288"/>
            <a:ext cx="4865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One can approve people to transfer the data. </a:t>
            </a:r>
            <a:endParaRPr lang="zh-CN" altLang="en-US" sz="2000" dirty="0">
              <a:effectLst/>
            </a:endParaRPr>
          </a:p>
        </p:txBody>
      </p:sp>
      <p:sp>
        <p:nvSpPr>
          <p:cNvPr id="19" name="文本框 13">
            <a:extLst>
              <a:ext uri="{FF2B5EF4-FFF2-40B4-BE49-F238E27FC236}">
                <a16:creationId xmlns:a16="http://schemas.microsoft.com/office/drawing/2014/main" id="{13E640B4-4163-404E-96EE-D634EE5002E6}"/>
              </a:ext>
            </a:extLst>
          </p:cNvPr>
          <p:cNvSpPr txBox="1"/>
          <p:nvPr/>
        </p:nvSpPr>
        <p:spPr>
          <a:xfrm>
            <a:off x="6250832" y="3631595"/>
            <a:ext cx="48654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Data owner and people approved by the data owner can authorize others to access the data.</a:t>
            </a:r>
            <a:endParaRPr lang="zh-CN" altLang="en-US" sz="2000" dirty="0">
              <a:effectLst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416111" y="4509610"/>
            <a:ext cx="5615832" cy="909066"/>
            <a:chOff x="770130" y="4168623"/>
            <a:chExt cx="5615832" cy="909066"/>
          </a:xfrm>
        </p:grpSpPr>
        <p:pic>
          <p:nvPicPr>
            <p:cNvPr id="2" name="圖片 1" descr="畫面剪輯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130" y="4168623"/>
              <a:ext cx="3562533" cy="222261"/>
            </a:xfrm>
            <a:prstGeom prst="rect">
              <a:avLst/>
            </a:prstGeom>
          </p:spPr>
        </p:pic>
        <p:pic>
          <p:nvPicPr>
            <p:cNvPr id="3" name="圖片 2" descr="畫面剪輯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324" y="4422959"/>
              <a:ext cx="5073911" cy="190510"/>
            </a:xfrm>
            <a:prstGeom prst="rect">
              <a:avLst/>
            </a:prstGeom>
          </p:spPr>
        </p:pic>
        <p:pic>
          <p:nvPicPr>
            <p:cNvPr id="4" name="圖片 3" descr="畫面剪輯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324" y="4645544"/>
              <a:ext cx="4508732" cy="196860"/>
            </a:xfrm>
            <a:prstGeom prst="rect">
              <a:avLst/>
            </a:prstGeom>
          </p:spPr>
        </p:pic>
        <p:pic>
          <p:nvPicPr>
            <p:cNvPr id="5" name="圖片 4" descr="畫面剪輯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324" y="4874479"/>
              <a:ext cx="5594638" cy="203210"/>
            </a:xfrm>
            <a:prstGeom prst="rect">
              <a:avLst/>
            </a:prstGeom>
          </p:spPr>
        </p:pic>
      </p:grpSp>
      <p:grpSp>
        <p:nvGrpSpPr>
          <p:cNvPr id="11" name="群組 10"/>
          <p:cNvGrpSpPr/>
          <p:nvPr/>
        </p:nvGrpSpPr>
        <p:grpSpPr>
          <a:xfrm>
            <a:off x="6250832" y="4731871"/>
            <a:ext cx="5569236" cy="832539"/>
            <a:chOff x="6377648" y="4681392"/>
            <a:chExt cx="5569236" cy="832539"/>
          </a:xfrm>
        </p:grpSpPr>
        <p:pic>
          <p:nvPicPr>
            <p:cNvPr id="7" name="圖片 6" descr="畫面剪輯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9837" y="4681392"/>
              <a:ext cx="3645087" cy="177809"/>
            </a:xfrm>
            <a:prstGeom prst="rect">
              <a:avLst/>
            </a:prstGeom>
          </p:spPr>
        </p:pic>
        <p:pic>
          <p:nvPicPr>
            <p:cNvPr id="8" name="圖片 7" descr="畫面剪輯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9837" y="4881750"/>
              <a:ext cx="5042159" cy="209561"/>
            </a:xfrm>
            <a:prstGeom prst="rect">
              <a:avLst/>
            </a:prstGeom>
          </p:spPr>
        </p:pic>
        <p:pic>
          <p:nvPicPr>
            <p:cNvPr id="9" name="圖片 8" descr="畫面剪輯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8895" y="5112725"/>
              <a:ext cx="4737343" cy="184159"/>
            </a:xfrm>
            <a:prstGeom prst="rect">
              <a:avLst/>
            </a:prstGeom>
          </p:spPr>
        </p:pic>
        <p:pic>
          <p:nvPicPr>
            <p:cNvPr id="10" name="圖片 9" descr="畫面剪輯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648" y="5323421"/>
              <a:ext cx="5569236" cy="190510"/>
            </a:xfrm>
            <a:prstGeom prst="rect">
              <a:avLst/>
            </a:prstGeom>
          </p:spPr>
        </p:pic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712FAD13-40AE-BA4A-9585-389E3DC5C4A5}"/>
              </a:ext>
            </a:extLst>
          </p:cNvPr>
          <p:cNvSpPr/>
          <p:nvPr/>
        </p:nvSpPr>
        <p:spPr>
          <a:xfrm>
            <a:off x="1115922" y="219027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function read(uint256 </a:t>
            </a:r>
            <a:r>
              <a:rPr lang="en-US" altLang="zh-CN" dirty="0" err="1"/>
              <a:t>tokenId</a:t>
            </a:r>
            <a:r>
              <a:rPr lang="en-US" altLang="zh-CN" dirty="0"/>
              <a:t>) external returns (uint256);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40953B7-D2E9-DB49-AB90-889570E95E31}"/>
              </a:ext>
            </a:extLst>
          </p:cNvPr>
          <p:cNvSpPr txBox="1"/>
          <p:nvPr/>
        </p:nvSpPr>
        <p:spPr>
          <a:xfrm>
            <a:off x="3755052" y="1378955"/>
            <a:ext cx="376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Read it rather than own it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2477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56FFF4-C1B0-CE46-B475-F4211FA433EC}"/>
              </a:ext>
            </a:extLst>
          </p:cNvPr>
          <p:cNvGrpSpPr/>
          <p:nvPr/>
        </p:nvGrpSpPr>
        <p:grpSpPr>
          <a:xfrm>
            <a:off x="611256" y="808446"/>
            <a:ext cx="9193144" cy="0"/>
            <a:chOff x="611256" y="808446"/>
            <a:chExt cx="9193144" cy="0"/>
          </a:xfrm>
        </p:grpSpPr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8FD1C2F8-8DE8-8D4C-A712-B75F01ABF92B}"/>
                </a:ext>
              </a:extLst>
            </p:cNvPr>
            <p:cNvCxnSpPr/>
            <p:nvPr/>
          </p:nvCxnSpPr>
          <p:spPr>
            <a:xfrm>
              <a:off x="1779656" y="808446"/>
              <a:ext cx="8024744" cy="0"/>
            </a:xfrm>
            <a:prstGeom prst="line">
              <a:avLst/>
            </a:prstGeom>
            <a:ln w="28575">
              <a:solidFill>
                <a:srgbClr val="8CC4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1BA79899-0D0E-C642-94BD-847566C111BE}"/>
                </a:ext>
              </a:extLst>
            </p:cNvPr>
            <p:cNvCxnSpPr/>
            <p:nvPr/>
          </p:nvCxnSpPr>
          <p:spPr>
            <a:xfrm>
              <a:off x="611256" y="808446"/>
              <a:ext cx="8024744" cy="0"/>
            </a:xfrm>
            <a:prstGeom prst="line">
              <a:avLst/>
            </a:prstGeom>
            <a:ln w="28575">
              <a:solidFill>
                <a:srgbClr val="6930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400CCB90-CBB7-CC4B-8E9B-B429F9B8147B}"/>
              </a:ext>
            </a:extLst>
          </p:cNvPr>
          <p:cNvSpPr txBox="1"/>
          <p:nvPr/>
        </p:nvSpPr>
        <p:spPr>
          <a:xfrm>
            <a:off x="585242" y="274685"/>
            <a:ext cx="55925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b="1" dirty="0">
                <a:latin typeface="汉仪菱心体简" panose="02010400000101010101" pitchFamily="2" charset="-122"/>
                <a:ea typeface="汉仪菱心体简" panose="02010400000101010101" pitchFamily="2" charset="-122"/>
              </a:rPr>
              <a:t>An Example – Scholarship Verification</a:t>
            </a:r>
            <a:endParaRPr lang="zh-CN" altLang="en-US" sz="2600" b="1" dirty="0">
              <a:latin typeface="汉仪菱心体简" panose="02010400000101010101" pitchFamily="2" charset="-122"/>
              <a:ea typeface="汉仪菱心体简" panose="02010400000101010101" pitchFamily="2" charset="-122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EBDC0CA-E6BD-DB43-B751-5536C2F7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5521" y="6130162"/>
            <a:ext cx="2743200" cy="365125"/>
          </a:xfrm>
        </p:spPr>
        <p:txBody>
          <a:bodyPr/>
          <a:lstStyle/>
          <a:p>
            <a:fld id="{D57B2D7D-324D-9543-900C-8C344F1A6E84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16" name="矩形: 圆角 1">
            <a:extLst>
              <a:ext uri="{FF2B5EF4-FFF2-40B4-BE49-F238E27FC236}">
                <a16:creationId xmlns:a16="http://schemas.microsoft.com/office/drawing/2014/main" id="{49B6B9D7-3A7C-C649-A8EF-6ED951AE2216}"/>
              </a:ext>
            </a:extLst>
          </p:cNvPr>
          <p:cNvSpPr/>
          <p:nvPr/>
        </p:nvSpPr>
        <p:spPr>
          <a:xfrm>
            <a:off x="611256" y="1515951"/>
            <a:ext cx="2911434" cy="679471"/>
          </a:xfrm>
          <a:prstGeom prst="roundRect">
            <a:avLst>
              <a:gd name="adj" fmla="val 50000"/>
            </a:avLst>
          </a:prstGeom>
          <a:solidFill>
            <a:srgbClr val="6930C3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: 圆角 1">
            <a:extLst>
              <a:ext uri="{FF2B5EF4-FFF2-40B4-BE49-F238E27FC236}">
                <a16:creationId xmlns:a16="http://schemas.microsoft.com/office/drawing/2014/main" id="{2D761323-223E-2441-98ED-C430F3963EA4}"/>
              </a:ext>
            </a:extLst>
          </p:cNvPr>
          <p:cNvSpPr/>
          <p:nvPr/>
        </p:nvSpPr>
        <p:spPr>
          <a:xfrm>
            <a:off x="585242" y="3737873"/>
            <a:ext cx="2911434" cy="679471"/>
          </a:xfrm>
          <a:prstGeom prst="roundRect">
            <a:avLst>
              <a:gd name="adj" fmla="val 50000"/>
            </a:avLst>
          </a:prstGeom>
          <a:solidFill>
            <a:srgbClr val="6930C3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Services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9BF3FE9-80D2-CD4F-BC62-160430D6B6A8}"/>
              </a:ext>
            </a:extLst>
          </p:cNvPr>
          <p:cNvSpPr/>
          <p:nvPr/>
        </p:nvSpPr>
        <p:spPr>
          <a:xfrm>
            <a:off x="328008" y="2308864"/>
            <a:ext cx="42956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262626"/>
                </a:solidFill>
                <a:latin typeface="PingFangSC" panose="020B0400000000000000" pitchFamily="34" charset="-122"/>
                <a:ea typeface="PingFangSC" panose="020B0400000000000000" pitchFamily="34" charset="-122"/>
              </a:rPr>
              <a:t>The student’s private personal information, such as GPAs, IDs, etc.</a:t>
            </a:r>
            <a:endParaRPr lang="zh-CN" altLang="en-US" sz="2000" dirty="0">
              <a:effectLst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4B71E8-8760-4443-BC0C-46320AC1BD74}"/>
              </a:ext>
            </a:extLst>
          </p:cNvPr>
          <p:cNvSpPr/>
          <p:nvPr/>
        </p:nvSpPr>
        <p:spPr>
          <a:xfrm>
            <a:off x="611257" y="4517168"/>
            <a:ext cx="327494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rgbClr val="262626"/>
                </a:solidFill>
                <a:ea typeface="PingFangSC" panose="020B0400000000000000" pitchFamily="34" charset="-122"/>
              </a:rPr>
              <a:t>Verifying the data and handing out the scholarship.</a:t>
            </a:r>
          </a:p>
          <a:p>
            <a:pPr algn="just"/>
            <a:r>
              <a:rPr lang="en-US" altLang="zh-CN" sz="2000" dirty="0">
                <a:solidFill>
                  <a:srgbClr val="262626"/>
                </a:solidFill>
                <a:effectLst/>
                <a:ea typeface="PingFangSC" panose="020B0400000000000000" pitchFamily="34" charset="-122"/>
              </a:rPr>
              <a:t>The open source contract guarantees the data won’t be used for other purpose.</a:t>
            </a:r>
            <a:endParaRPr lang="zh-CN" altLang="en-US" sz="2000" dirty="0">
              <a:effectLst/>
            </a:endParaRPr>
          </a:p>
        </p:txBody>
      </p:sp>
      <p:sp>
        <p:nvSpPr>
          <p:cNvPr id="17" name="矩形: 圆角 1">
            <a:extLst>
              <a:ext uri="{FF2B5EF4-FFF2-40B4-BE49-F238E27FC236}">
                <a16:creationId xmlns:a16="http://schemas.microsoft.com/office/drawing/2014/main" id="{501823DC-A838-3441-A3C2-6EA585819A47}"/>
              </a:ext>
            </a:extLst>
          </p:cNvPr>
          <p:cNvSpPr/>
          <p:nvPr/>
        </p:nvSpPr>
        <p:spPr>
          <a:xfrm>
            <a:off x="4932848" y="3153285"/>
            <a:ext cx="2911434" cy="679471"/>
          </a:xfrm>
          <a:prstGeom prst="roundRect">
            <a:avLst>
              <a:gd name="adj" fmla="val 50000"/>
            </a:avLst>
          </a:prstGeom>
          <a:solidFill>
            <a:srgbClr val="6930C3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b="1" dirty="0"/>
              <a:t>Data Owner- students</a:t>
            </a:r>
            <a:endParaRPr lang="zh-CN" altLang="en-US" sz="2800" b="1" dirty="0">
              <a:effectLst/>
            </a:endParaRPr>
          </a:p>
        </p:txBody>
      </p:sp>
      <p:sp>
        <p:nvSpPr>
          <p:cNvPr id="18" name="矩形: 圆角 1">
            <a:extLst>
              <a:ext uri="{FF2B5EF4-FFF2-40B4-BE49-F238E27FC236}">
                <a16:creationId xmlns:a16="http://schemas.microsoft.com/office/drawing/2014/main" id="{7EB9DB55-D0E7-6949-B735-74E5E8FDB0B4}"/>
              </a:ext>
            </a:extLst>
          </p:cNvPr>
          <p:cNvSpPr/>
          <p:nvPr/>
        </p:nvSpPr>
        <p:spPr>
          <a:xfrm>
            <a:off x="6599249" y="1583908"/>
            <a:ext cx="2911434" cy="679471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 err="1"/>
              <a:t>DataFi</a:t>
            </a:r>
            <a:endParaRPr lang="zh-CN" altLang="en-US" sz="2800" b="1" dirty="0">
              <a:effectLst/>
            </a:endParaRPr>
          </a:p>
        </p:txBody>
      </p:sp>
      <p:sp>
        <p:nvSpPr>
          <p:cNvPr id="21" name="矩形: 圆角 1">
            <a:extLst>
              <a:ext uri="{FF2B5EF4-FFF2-40B4-BE49-F238E27FC236}">
                <a16:creationId xmlns:a16="http://schemas.microsoft.com/office/drawing/2014/main" id="{E41E3087-7CB0-9B4E-8A32-1CC710A6FE73}"/>
              </a:ext>
            </a:extLst>
          </p:cNvPr>
          <p:cNvSpPr/>
          <p:nvPr/>
        </p:nvSpPr>
        <p:spPr>
          <a:xfrm>
            <a:off x="8485354" y="3144658"/>
            <a:ext cx="2911434" cy="679471"/>
          </a:xfrm>
          <a:prstGeom prst="roundRect">
            <a:avLst>
              <a:gd name="adj" fmla="val 50000"/>
            </a:avLst>
          </a:prstGeom>
          <a:solidFill>
            <a:srgbClr val="6930C3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/>
              <a:t>Data User- schools</a:t>
            </a:r>
            <a:endParaRPr lang="zh-CN" altLang="en-US" sz="2400" b="1" dirty="0"/>
          </a:p>
        </p:txBody>
      </p:sp>
      <p:cxnSp>
        <p:nvCxnSpPr>
          <p:cNvPr id="14" name="直線單箭頭接點 13"/>
          <p:cNvCxnSpPr>
            <a:endCxn id="17" idx="0"/>
          </p:cNvCxnSpPr>
          <p:nvPr/>
        </p:nvCxnSpPr>
        <p:spPr>
          <a:xfrm flipH="1">
            <a:off x="6388565" y="2237442"/>
            <a:ext cx="1591291" cy="915843"/>
          </a:xfrm>
          <a:prstGeom prst="straightConnector1">
            <a:avLst/>
          </a:prstGeom>
          <a:ln w="57150">
            <a:solidFill>
              <a:srgbClr val="C330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3">
            <a:extLst>
              <a:ext uri="{FF2B5EF4-FFF2-40B4-BE49-F238E27FC236}">
                <a16:creationId xmlns:a16="http://schemas.microsoft.com/office/drawing/2014/main" id="{13E640B4-4163-404E-96EE-D634EE5002E6}"/>
              </a:ext>
            </a:extLst>
          </p:cNvPr>
          <p:cNvSpPr txBox="1"/>
          <p:nvPr/>
        </p:nvSpPr>
        <p:spPr>
          <a:xfrm>
            <a:off x="4951004" y="2165329"/>
            <a:ext cx="1864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Mint Data with Chainlink</a:t>
            </a:r>
            <a:endParaRPr lang="zh-CN" altLang="en-US" sz="2000" dirty="0">
              <a:effectLst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6880357" y="4141135"/>
            <a:ext cx="2372734" cy="1"/>
          </a:xfrm>
          <a:prstGeom prst="straightConnector1">
            <a:avLst/>
          </a:prstGeom>
          <a:ln w="57150">
            <a:solidFill>
              <a:srgbClr val="C330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13">
            <a:extLst>
              <a:ext uri="{FF2B5EF4-FFF2-40B4-BE49-F238E27FC236}">
                <a16:creationId xmlns:a16="http://schemas.microsoft.com/office/drawing/2014/main" id="{13E640B4-4163-404E-96EE-D634EE5002E6}"/>
              </a:ext>
            </a:extLst>
          </p:cNvPr>
          <p:cNvSpPr txBox="1"/>
          <p:nvPr/>
        </p:nvSpPr>
        <p:spPr>
          <a:xfrm>
            <a:off x="7509968" y="4195559"/>
            <a:ext cx="1864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Approve</a:t>
            </a:r>
            <a:endParaRPr lang="zh-CN" altLang="en-US" sz="2000" dirty="0">
              <a:effectLst/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 flipH="1">
            <a:off x="6913494" y="4799911"/>
            <a:ext cx="2372734" cy="0"/>
          </a:xfrm>
          <a:prstGeom prst="straightConnector1">
            <a:avLst/>
          </a:prstGeom>
          <a:ln w="57150">
            <a:solidFill>
              <a:srgbClr val="C330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13">
            <a:extLst>
              <a:ext uri="{FF2B5EF4-FFF2-40B4-BE49-F238E27FC236}">
                <a16:creationId xmlns:a16="http://schemas.microsoft.com/office/drawing/2014/main" id="{13E640B4-4163-404E-96EE-D634EE5002E6}"/>
              </a:ext>
            </a:extLst>
          </p:cNvPr>
          <p:cNvSpPr txBox="1"/>
          <p:nvPr/>
        </p:nvSpPr>
        <p:spPr>
          <a:xfrm>
            <a:off x="6913494" y="4932271"/>
            <a:ext cx="2973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ffectLst/>
              </a:rPr>
              <a:t>Verify and </a:t>
            </a:r>
            <a:br>
              <a:rPr lang="en-US" altLang="zh-CN" sz="2000" dirty="0">
                <a:effectLst/>
              </a:rPr>
            </a:br>
            <a:r>
              <a:rPr lang="en-US" altLang="zh-CN" sz="2000" dirty="0">
                <a:effectLst/>
              </a:rPr>
              <a:t>Hand out Scholarship</a:t>
            </a:r>
            <a:endParaRPr lang="zh-CN" altLang="en-US" sz="2000" dirty="0">
              <a:effectLst/>
            </a:endParaRPr>
          </a:p>
        </p:txBody>
      </p:sp>
      <p:cxnSp>
        <p:nvCxnSpPr>
          <p:cNvPr id="29" name="直線單箭頭接點 28"/>
          <p:cNvCxnSpPr>
            <a:endCxn id="21" idx="0"/>
          </p:cNvCxnSpPr>
          <p:nvPr/>
        </p:nvCxnSpPr>
        <p:spPr>
          <a:xfrm>
            <a:off x="8040982" y="2258031"/>
            <a:ext cx="1900089" cy="886627"/>
          </a:xfrm>
          <a:prstGeom prst="straightConnector1">
            <a:avLst/>
          </a:prstGeom>
          <a:ln w="57150">
            <a:solidFill>
              <a:srgbClr val="C330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13">
            <a:extLst>
              <a:ext uri="{FF2B5EF4-FFF2-40B4-BE49-F238E27FC236}">
                <a16:creationId xmlns:a16="http://schemas.microsoft.com/office/drawing/2014/main" id="{13E640B4-4163-404E-96EE-D634EE5002E6}"/>
              </a:ext>
            </a:extLst>
          </p:cNvPr>
          <p:cNvSpPr txBox="1"/>
          <p:nvPr/>
        </p:nvSpPr>
        <p:spPr>
          <a:xfrm>
            <a:off x="9235521" y="2407487"/>
            <a:ext cx="124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Auditing</a:t>
            </a:r>
            <a:endParaRPr lang="zh-CN" altLang="en-US" sz="2000" dirty="0">
              <a:effectLst/>
            </a:endParaRPr>
          </a:p>
        </p:txBody>
      </p:sp>
      <p:sp>
        <p:nvSpPr>
          <p:cNvPr id="32" name="文本框 13">
            <a:extLst>
              <a:ext uri="{FF2B5EF4-FFF2-40B4-BE49-F238E27FC236}">
                <a16:creationId xmlns:a16="http://schemas.microsoft.com/office/drawing/2014/main" id="{13E640B4-4163-404E-96EE-D634EE5002E6}"/>
              </a:ext>
            </a:extLst>
          </p:cNvPr>
          <p:cNvSpPr txBox="1"/>
          <p:nvPr/>
        </p:nvSpPr>
        <p:spPr>
          <a:xfrm>
            <a:off x="7054507" y="2604513"/>
            <a:ext cx="2024434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Smart Contracts</a:t>
            </a:r>
            <a:endParaRPr lang="zh-CN" alt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8703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56FFF4-C1B0-CE46-B475-F4211FA433EC}"/>
              </a:ext>
            </a:extLst>
          </p:cNvPr>
          <p:cNvGrpSpPr/>
          <p:nvPr/>
        </p:nvGrpSpPr>
        <p:grpSpPr>
          <a:xfrm>
            <a:off x="611256" y="808446"/>
            <a:ext cx="9193144" cy="0"/>
            <a:chOff x="611256" y="808446"/>
            <a:chExt cx="9193144" cy="0"/>
          </a:xfrm>
        </p:grpSpPr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8FD1C2F8-8DE8-8D4C-A712-B75F01ABF92B}"/>
                </a:ext>
              </a:extLst>
            </p:cNvPr>
            <p:cNvCxnSpPr/>
            <p:nvPr/>
          </p:nvCxnSpPr>
          <p:spPr>
            <a:xfrm>
              <a:off x="1779656" y="808446"/>
              <a:ext cx="8024744" cy="0"/>
            </a:xfrm>
            <a:prstGeom prst="line">
              <a:avLst/>
            </a:prstGeom>
            <a:ln w="28575">
              <a:solidFill>
                <a:srgbClr val="8CC4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1BA79899-0D0E-C642-94BD-847566C111BE}"/>
                </a:ext>
              </a:extLst>
            </p:cNvPr>
            <p:cNvCxnSpPr/>
            <p:nvPr/>
          </p:nvCxnSpPr>
          <p:spPr>
            <a:xfrm>
              <a:off x="611256" y="808446"/>
              <a:ext cx="8024744" cy="0"/>
            </a:xfrm>
            <a:prstGeom prst="line">
              <a:avLst/>
            </a:prstGeom>
            <a:ln w="28575">
              <a:solidFill>
                <a:srgbClr val="6930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400CCB90-CBB7-CC4B-8E9B-B429F9B8147B}"/>
              </a:ext>
            </a:extLst>
          </p:cNvPr>
          <p:cNvSpPr txBox="1"/>
          <p:nvPr/>
        </p:nvSpPr>
        <p:spPr>
          <a:xfrm>
            <a:off x="585242" y="274685"/>
            <a:ext cx="68585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latin typeface="汉仪菱心体简" panose="02010400000101010101" pitchFamily="2" charset="-122"/>
                <a:ea typeface="汉仪菱心体简" panose="02010400000101010101" pitchFamily="2" charset="-122"/>
              </a:rPr>
              <a:t>Scholarship Verification </a:t>
            </a:r>
            <a:r>
              <a:rPr lang="en-US" altLang="zh-CN" sz="2600" b="1" dirty="0" err="1">
                <a:latin typeface="汉仪菱心体简" panose="02010400000101010101" pitchFamily="2" charset="-122"/>
                <a:ea typeface="汉仪菱心体简" panose="02010400000101010101" pitchFamily="2" charset="-122"/>
              </a:rPr>
              <a:t>Con’t</a:t>
            </a:r>
            <a:endParaRPr lang="zh-CN" altLang="en-US" sz="2600" b="1" dirty="0">
              <a:latin typeface="汉仪菱心体简" panose="02010400000101010101" pitchFamily="2" charset="-122"/>
              <a:ea typeface="汉仪菱心体简" panose="02010400000101010101" pitchFamily="2" charset="-122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EBDC0CA-E6BD-DB43-B751-5536C2F7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2D7D-324D-9543-900C-8C344F1A6E84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16" name="矩形: 圆角 1">
            <a:extLst>
              <a:ext uri="{FF2B5EF4-FFF2-40B4-BE49-F238E27FC236}">
                <a16:creationId xmlns:a16="http://schemas.microsoft.com/office/drawing/2014/main" id="{49B6B9D7-3A7C-C649-A8EF-6ED951AE2216}"/>
              </a:ext>
            </a:extLst>
          </p:cNvPr>
          <p:cNvSpPr/>
          <p:nvPr/>
        </p:nvSpPr>
        <p:spPr>
          <a:xfrm>
            <a:off x="611255" y="1244173"/>
            <a:ext cx="2911434" cy="679471"/>
          </a:xfrm>
          <a:prstGeom prst="roundRect">
            <a:avLst>
              <a:gd name="adj" fmla="val 50000"/>
            </a:avLst>
          </a:prstGeom>
          <a:solidFill>
            <a:srgbClr val="6930C3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Mint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: 圆角 1">
            <a:extLst>
              <a:ext uri="{FF2B5EF4-FFF2-40B4-BE49-F238E27FC236}">
                <a16:creationId xmlns:a16="http://schemas.microsoft.com/office/drawing/2014/main" id="{2D761323-223E-2441-98ED-C430F3963EA4}"/>
              </a:ext>
            </a:extLst>
          </p:cNvPr>
          <p:cNvSpPr/>
          <p:nvPr/>
        </p:nvSpPr>
        <p:spPr>
          <a:xfrm>
            <a:off x="562118" y="3016522"/>
            <a:ext cx="2960571" cy="679471"/>
          </a:xfrm>
          <a:prstGeom prst="roundRect">
            <a:avLst>
              <a:gd name="adj" fmla="val 50000"/>
            </a:avLst>
          </a:prstGeom>
          <a:solidFill>
            <a:srgbClr val="6930C3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Verification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9BF3FE9-80D2-CD4F-BC62-160430D6B6A8}"/>
              </a:ext>
            </a:extLst>
          </p:cNvPr>
          <p:cNvSpPr/>
          <p:nvPr/>
        </p:nvSpPr>
        <p:spPr>
          <a:xfrm>
            <a:off x="562118" y="2067554"/>
            <a:ext cx="7488188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300" dirty="0">
                <a:effectLst/>
              </a:rPr>
              <a:t>Mint the data as ERC721D using Chainlink</a:t>
            </a:r>
            <a:endParaRPr lang="zh-CN" altLang="en-US" sz="2300" dirty="0">
              <a:effectLst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4B71E8-8760-4443-BC0C-46320AC1BD74}"/>
              </a:ext>
            </a:extLst>
          </p:cNvPr>
          <p:cNvSpPr/>
          <p:nvPr/>
        </p:nvSpPr>
        <p:spPr>
          <a:xfrm>
            <a:off x="562118" y="3952463"/>
            <a:ext cx="1038378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2300" dirty="0">
                <a:solidFill>
                  <a:srgbClr val="262626"/>
                </a:solidFill>
                <a:ea typeface="PingFangSC" panose="020B0400000000000000" pitchFamily="34" charset="-122"/>
              </a:rPr>
              <a:t>The school creates a scholarship verification contract</a:t>
            </a:r>
          </a:p>
          <a:p>
            <a:pPr marL="285750" indent="-285750">
              <a:buFontTx/>
              <a:buChar char="-"/>
            </a:pPr>
            <a:r>
              <a:rPr lang="en-US" altLang="zh-CN" sz="2300" dirty="0">
                <a:solidFill>
                  <a:srgbClr val="262626"/>
                </a:solidFill>
                <a:ea typeface="PingFangSC" panose="020B0400000000000000" pitchFamily="34" charset="-122"/>
              </a:rPr>
              <a:t>Students </a:t>
            </a:r>
            <a:r>
              <a:rPr lang="en-US" altLang="zh-CN" sz="2300" dirty="0" err="1">
                <a:solidFill>
                  <a:srgbClr val="262626"/>
                </a:solidFill>
                <a:ea typeface="PingFangSC" panose="020B0400000000000000" pitchFamily="34" charset="-122"/>
              </a:rPr>
              <a:t>aprrove</a:t>
            </a:r>
            <a:r>
              <a:rPr lang="en-US" altLang="zh-CN" sz="2300" dirty="0">
                <a:solidFill>
                  <a:srgbClr val="262626"/>
                </a:solidFill>
                <a:ea typeface="PingFangSC" panose="020B0400000000000000" pitchFamily="34" charset="-122"/>
              </a:rPr>
              <a:t> the contract to read their data</a:t>
            </a:r>
          </a:p>
          <a:p>
            <a:pPr marL="285750" indent="-285750">
              <a:buFontTx/>
              <a:buChar char="-"/>
            </a:pPr>
            <a:r>
              <a:rPr lang="en-US" altLang="zh-CN" sz="2300" dirty="0">
                <a:solidFill>
                  <a:srgbClr val="262626"/>
                </a:solidFill>
                <a:ea typeface="PingFangSC" panose="020B0400000000000000" pitchFamily="34" charset="-122"/>
              </a:rPr>
              <a:t>As user of the ERC-x data, the contract read and verify student’s G</a:t>
            </a:r>
            <a:r>
              <a:rPr lang="en-US" altLang="zh-TW" sz="2300" dirty="0">
                <a:solidFill>
                  <a:srgbClr val="262626"/>
                </a:solidFill>
                <a:ea typeface="PingFangSC" panose="020B0400000000000000" pitchFamily="34" charset="-122"/>
              </a:rPr>
              <a:t>PAs, IDs, etc.</a:t>
            </a:r>
          </a:p>
          <a:p>
            <a:pPr marL="285750" indent="-285750">
              <a:buFontTx/>
              <a:buChar char="-"/>
            </a:pPr>
            <a:r>
              <a:rPr lang="en-US" altLang="zh-CN" sz="2300" dirty="0">
                <a:solidFill>
                  <a:srgbClr val="262626"/>
                </a:solidFill>
                <a:ea typeface="PingFangSC" panose="020B0400000000000000" pitchFamily="34" charset="-122"/>
              </a:rPr>
              <a:t>The contract hands out the scholarships according to the verification results. </a:t>
            </a:r>
            <a:endParaRPr lang="zh-CN" altLang="en-US" sz="23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2256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3124</TotalTime>
  <Words>467</Words>
  <Application>Microsoft Macintosh PowerPoint</Application>
  <PresentationFormat>宽屏</PresentationFormat>
  <Paragraphs>137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等线</vt:lpstr>
      <vt:lpstr>汉仪菱心体简</vt:lpstr>
      <vt:lpstr>微软雅黑</vt:lpstr>
      <vt:lpstr>Bahnschrift SemiBold SemiConden</vt:lpstr>
      <vt:lpstr>HYLingXinJ</vt:lpstr>
      <vt:lpstr>PingFang SC</vt:lpstr>
      <vt:lpstr>PingFang SC Medium</vt:lpstr>
      <vt:lpstr>PingFang SC Semibold</vt:lpstr>
      <vt:lpstr>PingFangSC</vt:lpstr>
      <vt:lpstr>Agency FB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卢 光宏</dc:creator>
  <cp:lastModifiedBy>zhang ao</cp:lastModifiedBy>
  <cp:revision>1511</cp:revision>
  <dcterms:created xsi:type="dcterms:W3CDTF">2020-06-14T03:39:00Z</dcterms:created>
  <dcterms:modified xsi:type="dcterms:W3CDTF">2021-11-28T15:46:32Z</dcterms:modified>
</cp:coreProperties>
</file>